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8" r:id="rId3"/>
    <p:sldId id="263" r:id="rId4"/>
    <p:sldId id="258" r:id="rId5"/>
    <p:sldId id="261" r:id="rId6"/>
    <p:sldId id="264" r:id="rId7"/>
    <p:sldId id="266" r:id="rId8"/>
    <p:sldId id="259" r:id="rId9"/>
    <p:sldId id="260" r:id="rId10"/>
    <p:sldId id="262" r:id="rId11"/>
    <p:sldId id="296" r:id="rId12"/>
    <p:sldId id="265" r:id="rId13"/>
    <p:sldId id="267" r:id="rId14"/>
    <p:sldId id="272" r:id="rId15"/>
    <p:sldId id="273" r:id="rId16"/>
    <p:sldId id="269" r:id="rId17"/>
    <p:sldId id="274" r:id="rId18"/>
    <p:sldId id="275" r:id="rId19"/>
    <p:sldId id="277" r:id="rId20"/>
    <p:sldId id="257" r:id="rId21"/>
    <p:sldId id="279" r:id="rId22"/>
    <p:sldId id="295" r:id="rId23"/>
    <p:sldId id="276" r:id="rId24"/>
    <p:sldId id="283" r:id="rId25"/>
    <p:sldId id="284" r:id="rId26"/>
    <p:sldId id="285" r:id="rId27"/>
    <p:sldId id="280" r:id="rId28"/>
    <p:sldId id="286" r:id="rId29"/>
    <p:sldId id="287" r:id="rId30"/>
    <p:sldId id="289" r:id="rId31"/>
    <p:sldId id="288" r:id="rId32"/>
    <p:sldId id="290" r:id="rId33"/>
    <p:sldId id="291" r:id="rId34"/>
    <p:sldId id="292" r:id="rId35"/>
    <p:sldId id="293" r:id="rId36"/>
    <p:sldId id="29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8FD3D"/>
    <a:srgbClr val="BF03D3"/>
    <a:srgbClr val="BB63FD"/>
    <a:srgbClr val="AC41FD"/>
    <a:srgbClr val="FF9900"/>
    <a:srgbClr val="05D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829" autoAdjust="0"/>
  </p:normalViewPr>
  <p:slideViewPr>
    <p:cSldViewPr>
      <p:cViewPr>
        <p:scale>
          <a:sx n="90" d="100"/>
          <a:sy n="90" d="100"/>
        </p:scale>
        <p:origin x="-1234"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1E94C5-778E-470E-932E-137CD55EC05A}" type="datetimeFigureOut">
              <a:rPr lang="en-US" smtClean="0"/>
              <a:t>5/14/2015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1E94C5-778E-470E-932E-137CD55EC05A}" type="datetimeFigureOut">
              <a:rPr lang="en-US" smtClean="0"/>
              <a:t>5/14/2015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1E94C5-778E-470E-932E-137CD55EC05A}" type="datetimeFigureOut">
              <a:rPr lang="en-US" smtClean="0"/>
              <a:t>5/14/2015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1E94C5-778E-470E-932E-137CD55EC05A}" type="datetimeFigureOut">
              <a:rPr lang="en-US" smtClean="0"/>
              <a:t>5/14/2015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1E94C5-778E-470E-932E-137CD55EC05A}" type="datetimeFigureOut">
              <a:rPr lang="en-US" smtClean="0"/>
              <a:t>5/14/2015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1E94C5-778E-470E-932E-137CD55EC05A}" type="datetimeFigureOut">
              <a:rPr lang="en-US" smtClean="0"/>
              <a:t>5/14/2015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1E94C5-778E-470E-932E-137CD55EC05A}" type="datetimeFigureOut">
              <a:rPr lang="en-US" smtClean="0"/>
              <a:t>5/14/2015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1E94C5-778E-470E-932E-137CD55EC05A}" type="datetimeFigureOut">
              <a:rPr lang="en-US" smtClean="0"/>
              <a:t>5/14/2015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1E94C5-778E-470E-932E-137CD55EC05A}" type="datetimeFigureOut">
              <a:rPr lang="en-US" smtClean="0"/>
              <a:t>5/14/2015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1E94C5-778E-470E-932E-137CD55EC05A}" type="datetimeFigureOut">
              <a:rPr lang="en-US" smtClean="0"/>
              <a:t>5/14/2015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EE2E73-7AF4-4F54-8559-809296A1C29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1E94C5-778E-470E-932E-137CD55EC05A}" type="datetimeFigureOut">
              <a:rPr lang="en-US" smtClean="0"/>
              <a:t>5/14/2015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2EE2E73-7AF4-4F54-8559-809296A1C295}" type="slidenum">
              <a:rPr lang="en-US" smtClean="0"/>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3B1E94C5-778E-470E-932E-137CD55EC05A}" type="datetimeFigureOut">
              <a:rPr lang="en-US" smtClean="0"/>
              <a:t>5/14/2015</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A2EE2E73-7AF4-4F54-8559-809296A1C295}"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19864" y="457200"/>
            <a:ext cx="5104282" cy="1754326"/>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Time in – </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Check </a:t>
            </a:r>
            <a:r>
              <a:rPr lang="en-US" sz="5400" b="1" cap="none" spc="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it out!</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Rectangle 5"/>
          <p:cNvSpPr/>
          <p:nvPr/>
        </p:nvSpPr>
        <p:spPr>
          <a:xfrm>
            <a:off x="1752600" y="2841279"/>
            <a:ext cx="5503430" cy="2585323"/>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Timesheets </a:t>
            </a:r>
          </a:p>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&amp; </a:t>
            </a:r>
          </a:p>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Leave Module</a:t>
            </a:r>
          </a:p>
        </p:txBody>
      </p:sp>
    </p:spTree>
    <p:extLst>
      <p:ext uri="{BB962C8B-B14F-4D97-AF65-F5344CB8AC3E}">
        <p14:creationId xmlns:p14="http://schemas.microsoft.com/office/powerpoint/2010/main" val="13390446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28600" y="914400"/>
            <a:ext cx="6705600" cy="5465202"/>
          </a:xfrm>
          <a:ln w="15875">
            <a:solidFill>
              <a:schemeClr val="tx1"/>
            </a:solidFill>
          </a:ln>
        </p:spPr>
      </p:pic>
      <p:sp>
        <p:nvSpPr>
          <p:cNvPr id="3" name="Rectangle 2"/>
          <p:cNvSpPr/>
          <p:nvPr/>
        </p:nvSpPr>
        <p:spPr>
          <a:xfrm>
            <a:off x="4419600" y="1676400"/>
            <a:ext cx="2286000" cy="2362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6248400" y="1676400"/>
            <a:ext cx="1295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086600" y="1600200"/>
            <a:ext cx="1981199" cy="1477328"/>
          </a:xfrm>
          <a:prstGeom prst="rect">
            <a:avLst/>
          </a:prstGeom>
          <a:noFill/>
        </p:spPr>
        <p:txBody>
          <a:bodyPr wrap="square" rtlCol="0">
            <a:spAutoFit/>
          </a:bodyPr>
          <a:lstStyle/>
          <a:p>
            <a:r>
              <a:rPr lang="en-US" dirty="0" smtClean="0"/>
              <a:t>Use these lines to add any hour documentation notes.</a:t>
            </a:r>
            <a:endParaRPr lang="en-US" dirty="0"/>
          </a:p>
        </p:txBody>
      </p:sp>
    </p:spTree>
    <p:extLst>
      <p:ext uri="{BB962C8B-B14F-4D97-AF65-F5344CB8AC3E}">
        <p14:creationId xmlns:p14="http://schemas.microsoft.com/office/powerpoint/2010/main" val="9552092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28600" y="914400"/>
            <a:ext cx="6705600" cy="5465202"/>
          </a:xfrm>
          <a:ln w="15875">
            <a:solidFill>
              <a:schemeClr val="tx1"/>
            </a:solidFill>
          </a:ln>
        </p:spPr>
      </p:pic>
      <p:sp>
        <p:nvSpPr>
          <p:cNvPr id="3" name="Rectangle 2"/>
          <p:cNvSpPr/>
          <p:nvPr/>
        </p:nvSpPr>
        <p:spPr>
          <a:xfrm>
            <a:off x="3657600" y="4038600"/>
            <a:ext cx="3048000" cy="1752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078134" y="304800"/>
            <a:ext cx="1981199" cy="6124754"/>
          </a:xfrm>
          <a:prstGeom prst="rect">
            <a:avLst/>
          </a:prstGeom>
          <a:noFill/>
        </p:spPr>
        <p:txBody>
          <a:bodyPr wrap="square" rtlCol="0">
            <a:spAutoFit/>
          </a:bodyPr>
          <a:lstStyle/>
          <a:p>
            <a:r>
              <a:rPr lang="en-US" sz="1400" b="1" dirty="0" smtClean="0"/>
              <a:t>This section totals all of your payroll items.</a:t>
            </a:r>
          </a:p>
          <a:p>
            <a:endParaRPr lang="en-US" sz="1400" dirty="0"/>
          </a:p>
          <a:p>
            <a:r>
              <a:rPr lang="en-US" sz="1400" dirty="0" smtClean="0"/>
              <a:t>Most of these boxes are formulated for you but you will need to change the rates if you receive a rate notice increase for FICA/ MEDICARE &amp; Unemployment Insurance in the Company paid section. </a:t>
            </a:r>
          </a:p>
          <a:p>
            <a:endParaRPr lang="en-US" sz="1400" dirty="0"/>
          </a:p>
          <a:p>
            <a:r>
              <a:rPr lang="en-US" sz="1400" dirty="0" smtClean="0"/>
              <a:t>PERS rates will also need to be changed if you used it.  </a:t>
            </a:r>
          </a:p>
          <a:p>
            <a:endParaRPr lang="en-US" sz="1400" dirty="0" smtClean="0"/>
          </a:p>
          <a:p>
            <a:r>
              <a:rPr lang="en-US" sz="1400" dirty="0" smtClean="0"/>
              <a:t>Lastly y will need to calculate the state and federal withholdings either by hand or through your payroll software.</a:t>
            </a:r>
            <a:endParaRPr lang="en-US" sz="1400" dirty="0"/>
          </a:p>
        </p:txBody>
      </p:sp>
      <p:cxnSp>
        <p:nvCxnSpPr>
          <p:cNvPr id="9" name="Straight Arrow Connector 8"/>
          <p:cNvCxnSpPr/>
          <p:nvPr/>
        </p:nvCxnSpPr>
        <p:spPr>
          <a:xfrm flipH="1">
            <a:off x="5943600" y="685800"/>
            <a:ext cx="1134534" cy="3352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3456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133600" y="1066800"/>
            <a:ext cx="6705600" cy="5465202"/>
          </a:xfrm>
        </p:spPr>
      </p:pic>
      <p:sp>
        <p:nvSpPr>
          <p:cNvPr id="9" name="Rectangle 8"/>
          <p:cNvSpPr/>
          <p:nvPr/>
        </p:nvSpPr>
        <p:spPr>
          <a:xfrm>
            <a:off x="3581400" y="1752600"/>
            <a:ext cx="457200" cy="2667000"/>
          </a:xfrm>
          <a:prstGeom prst="rect">
            <a:avLst/>
          </a:prstGeom>
          <a:noFill/>
          <a:ln w="22225">
            <a:solidFill>
              <a:srgbClr val="05D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a:off x="1676400" y="1905000"/>
            <a:ext cx="1905000" cy="0"/>
          </a:xfrm>
          <a:prstGeom prst="straightConnector1">
            <a:avLst/>
          </a:prstGeom>
          <a:ln w="19050">
            <a:solidFill>
              <a:srgbClr val="05D746"/>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77800" y="506343"/>
            <a:ext cx="1828800" cy="4616648"/>
          </a:xfrm>
          <a:prstGeom prst="rect">
            <a:avLst/>
          </a:prstGeom>
          <a:noFill/>
        </p:spPr>
        <p:txBody>
          <a:bodyPr wrap="square" rtlCol="0">
            <a:spAutoFit/>
          </a:bodyPr>
          <a:lstStyle/>
          <a:p>
            <a:r>
              <a:rPr lang="en-US" sz="1400" dirty="0" smtClean="0"/>
              <a:t>If you have hours earned over 40 in a week you would enter the number of hours over 40 in one of these 2 columns.</a:t>
            </a:r>
          </a:p>
          <a:p>
            <a:endParaRPr lang="en-US" sz="1400" dirty="0" smtClean="0"/>
          </a:p>
          <a:p>
            <a:r>
              <a:rPr lang="en-US" sz="1400" dirty="0" smtClean="0"/>
              <a:t>If your district has a compensation time in lieu of overtime program that you have opted to use then the you would enter the hours in the comp time column if not then the hours would be entered in the OT column.</a:t>
            </a:r>
            <a:endParaRPr lang="en-US" sz="1400" dirty="0"/>
          </a:p>
        </p:txBody>
      </p:sp>
      <p:sp>
        <p:nvSpPr>
          <p:cNvPr id="2" name="Rectangle 1"/>
          <p:cNvSpPr/>
          <p:nvPr/>
        </p:nvSpPr>
        <p:spPr>
          <a:xfrm>
            <a:off x="2133600" y="152400"/>
            <a:ext cx="6583854" cy="707886"/>
          </a:xfrm>
          <a:prstGeom prst="rect">
            <a:avLst/>
          </a:prstGeom>
          <a:noFill/>
        </p:spPr>
        <p:txBody>
          <a:bodyPr wrap="none" lIns="91440" tIns="45720" rIns="91440" bIns="45720">
            <a:spAutoFit/>
          </a:bodyPr>
          <a:lstStyle/>
          <a:p>
            <a:r>
              <a:rPr lang="en-US" sz="40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Overtime/ Comp Time</a:t>
            </a:r>
          </a:p>
        </p:txBody>
      </p:sp>
    </p:spTree>
    <p:extLst>
      <p:ext uri="{BB962C8B-B14F-4D97-AF65-F5344CB8AC3E}">
        <p14:creationId xmlns:p14="http://schemas.microsoft.com/office/powerpoint/2010/main" val="26755920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400"/>
            <a:ext cx="5943600" cy="533400"/>
          </a:xfrm>
        </p:spPr>
        <p:txBody>
          <a:bodyPr/>
          <a:lstStyle/>
          <a:p>
            <a:pPr algn="ctr"/>
            <a:r>
              <a:rPr lang="en-US" dirty="0">
                <a:solidFill>
                  <a:srgbClr val="05D746"/>
                </a:solidFill>
              </a:rPr>
              <a:t>Overtime Example</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796"/>
          <a:stretch/>
        </p:blipFill>
        <p:spPr>
          <a:xfrm>
            <a:off x="2590800" y="1009710"/>
            <a:ext cx="6460196" cy="5596128"/>
          </a:xfrm>
        </p:spPr>
      </p:pic>
      <p:sp>
        <p:nvSpPr>
          <p:cNvPr id="3" name="Oval 2"/>
          <p:cNvSpPr/>
          <p:nvPr/>
        </p:nvSpPr>
        <p:spPr>
          <a:xfrm>
            <a:off x="4495800" y="1600200"/>
            <a:ext cx="1371600" cy="4572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2209800" y="1828800"/>
            <a:ext cx="2286000" cy="0"/>
          </a:xfrm>
          <a:prstGeom prst="straightConnector1">
            <a:avLst/>
          </a:prstGeom>
          <a:ln w="19050">
            <a:solidFill>
              <a:srgbClr val="FF3399"/>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81000" y="1676400"/>
            <a:ext cx="2057400" cy="2308324"/>
          </a:xfrm>
          <a:prstGeom prst="rect">
            <a:avLst/>
          </a:prstGeom>
          <a:noFill/>
        </p:spPr>
        <p:txBody>
          <a:bodyPr wrap="square" rtlCol="0">
            <a:spAutoFit/>
          </a:bodyPr>
          <a:lstStyle/>
          <a:p>
            <a:r>
              <a:rPr lang="en-US" dirty="0" smtClean="0"/>
              <a:t>You worked 8 hours Monday, Tuesday, Thursday, Friday and 12 hours on Wednesday.</a:t>
            </a:r>
          </a:p>
          <a:p>
            <a:endParaRPr lang="en-US" dirty="0"/>
          </a:p>
        </p:txBody>
      </p:sp>
    </p:spTree>
    <p:extLst>
      <p:ext uri="{BB962C8B-B14F-4D97-AF65-F5344CB8AC3E}">
        <p14:creationId xmlns:p14="http://schemas.microsoft.com/office/powerpoint/2010/main" val="18042651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228600"/>
            <a:ext cx="4648200" cy="533400"/>
          </a:xfrm>
        </p:spPr>
        <p:txBody>
          <a:bodyPr/>
          <a:lstStyle/>
          <a:p>
            <a:pPr algn="ctr"/>
            <a:r>
              <a:rPr lang="en-US" dirty="0">
                <a:solidFill>
                  <a:srgbClr val="05D746"/>
                </a:solidFill>
              </a:rPr>
              <a:t>Overtime Example</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338"/>
          <a:stretch/>
        </p:blipFill>
        <p:spPr>
          <a:xfrm>
            <a:off x="2590800" y="1047810"/>
            <a:ext cx="6420945" cy="5596128"/>
          </a:xfrm>
        </p:spPr>
      </p:pic>
      <p:sp>
        <p:nvSpPr>
          <p:cNvPr id="3" name="Oval 2"/>
          <p:cNvSpPr/>
          <p:nvPr/>
        </p:nvSpPr>
        <p:spPr>
          <a:xfrm>
            <a:off x="4495800" y="1600200"/>
            <a:ext cx="1371600" cy="4572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2209800" y="1828800"/>
            <a:ext cx="2286000" cy="0"/>
          </a:xfrm>
          <a:prstGeom prst="straightConnector1">
            <a:avLst/>
          </a:prstGeom>
          <a:ln w="19050">
            <a:solidFill>
              <a:srgbClr val="FF3399"/>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81000" y="1676400"/>
            <a:ext cx="2057400" cy="1754326"/>
          </a:xfrm>
          <a:prstGeom prst="rect">
            <a:avLst/>
          </a:prstGeom>
          <a:noFill/>
        </p:spPr>
        <p:txBody>
          <a:bodyPr wrap="square" rtlCol="0">
            <a:spAutoFit/>
          </a:bodyPr>
          <a:lstStyle/>
          <a:p>
            <a:r>
              <a:rPr lang="en-US" dirty="0"/>
              <a:t>First step</a:t>
            </a:r>
          </a:p>
          <a:p>
            <a:r>
              <a:rPr lang="en-US" dirty="0"/>
              <a:t>Take the 12 hours on Wednesday and mark it as 8.</a:t>
            </a:r>
          </a:p>
          <a:p>
            <a:endParaRPr lang="en-US" dirty="0"/>
          </a:p>
        </p:txBody>
      </p:sp>
    </p:spTree>
    <p:extLst>
      <p:ext uri="{BB962C8B-B14F-4D97-AF65-F5344CB8AC3E}">
        <p14:creationId xmlns:p14="http://schemas.microsoft.com/office/powerpoint/2010/main" val="12286750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28600"/>
            <a:ext cx="4572000" cy="533400"/>
          </a:xfrm>
        </p:spPr>
        <p:txBody>
          <a:bodyPr/>
          <a:lstStyle/>
          <a:p>
            <a:r>
              <a:rPr lang="en-US" dirty="0">
                <a:solidFill>
                  <a:srgbClr val="05D746"/>
                </a:solidFill>
              </a:rPr>
              <a:t>Overtime Example</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638"/>
          <a:stretch/>
        </p:blipFill>
        <p:spPr>
          <a:xfrm>
            <a:off x="2362200" y="1009709"/>
            <a:ext cx="6291871" cy="5440680"/>
          </a:xfrm>
        </p:spPr>
      </p:pic>
      <p:sp>
        <p:nvSpPr>
          <p:cNvPr id="3" name="Oval 2"/>
          <p:cNvSpPr/>
          <p:nvPr/>
        </p:nvSpPr>
        <p:spPr>
          <a:xfrm>
            <a:off x="4191000" y="1447800"/>
            <a:ext cx="1143000" cy="5334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H="1">
            <a:off x="1905000" y="1539240"/>
            <a:ext cx="2514600" cy="0"/>
          </a:xfrm>
          <a:prstGeom prst="straightConnector1">
            <a:avLst/>
          </a:prstGeom>
          <a:ln w="19050">
            <a:solidFill>
              <a:srgbClr val="FF3399"/>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52400" y="1371600"/>
            <a:ext cx="2133600" cy="3970318"/>
          </a:xfrm>
          <a:prstGeom prst="rect">
            <a:avLst/>
          </a:prstGeom>
          <a:noFill/>
        </p:spPr>
        <p:txBody>
          <a:bodyPr wrap="square" rtlCol="0">
            <a:spAutoFit/>
          </a:bodyPr>
          <a:lstStyle/>
          <a:p>
            <a:r>
              <a:rPr lang="en-US" dirty="0" smtClean="0"/>
              <a:t>Second Step take the extra 4 hours worked and put them in the </a:t>
            </a:r>
            <a:r>
              <a:rPr lang="en-US" dirty="0"/>
              <a:t>o</a:t>
            </a:r>
            <a:r>
              <a:rPr lang="en-US" dirty="0" smtClean="0"/>
              <a:t>vertime </a:t>
            </a:r>
            <a:r>
              <a:rPr lang="en-US" dirty="0"/>
              <a:t>c</a:t>
            </a:r>
            <a:r>
              <a:rPr lang="en-US" dirty="0" smtClean="0"/>
              <a:t>olumn.  </a:t>
            </a:r>
          </a:p>
          <a:p>
            <a:endParaRPr lang="en-US" dirty="0"/>
          </a:p>
          <a:p>
            <a:endParaRPr lang="en-US" dirty="0" smtClean="0"/>
          </a:p>
          <a:p>
            <a:r>
              <a:rPr lang="en-US" dirty="0" smtClean="0">
                <a:solidFill>
                  <a:srgbClr val="FF0000"/>
                </a:solidFill>
              </a:rPr>
              <a:t>This column has been formulated to take the extra hours and multiple by 1.5.</a:t>
            </a:r>
            <a:endParaRPr lang="en-US" dirty="0">
              <a:solidFill>
                <a:srgbClr val="FF0000"/>
              </a:solidFill>
            </a:endParaRPr>
          </a:p>
          <a:p>
            <a:endParaRPr lang="en-US" dirty="0"/>
          </a:p>
        </p:txBody>
      </p:sp>
      <p:sp>
        <p:nvSpPr>
          <p:cNvPr id="9" name="Oval 8"/>
          <p:cNvSpPr/>
          <p:nvPr/>
        </p:nvSpPr>
        <p:spPr>
          <a:xfrm>
            <a:off x="3520440" y="5562600"/>
            <a:ext cx="6096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flipV="1">
            <a:off x="2286000" y="5029200"/>
            <a:ext cx="1234440" cy="685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810000" y="2019300"/>
            <a:ext cx="15240" cy="36195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665220" y="1714500"/>
            <a:ext cx="28956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10031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400"/>
            <a:ext cx="4953000" cy="762000"/>
          </a:xfrm>
        </p:spPr>
        <p:txBody>
          <a:bodyPr/>
          <a:lstStyle/>
          <a:p>
            <a:r>
              <a:rPr lang="en-US" dirty="0">
                <a:solidFill>
                  <a:srgbClr val="FF3399"/>
                </a:solidFill>
              </a:rPr>
              <a:t>Comp Time  Example</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250"/>
          <a:stretch/>
        </p:blipFill>
        <p:spPr>
          <a:xfrm>
            <a:off x="2171700" y="1066800"/>
            <a:ext cx="6427318" cy="5596128"/>
          </a:xfrm>
        </p:spPr>
      </p:pic>
      <p:sp>
        <p:nvSpPr>
          <p:cNvPr id="3" name="Oval 2"/>
          <p:cNvSpPr/>
          <p:nvPr/>
        </p:nvSpPr>
        <p:spPr>
          <a:xfrm>
            <a:off x="4118629" y="1752600"/>
            <a:ext cx="1066800" cy="304800"/>
          </a:xfrm>
          <a:prstGeom prst="ellipse">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200" y="1408837"/>
            <a:ext cx="1981200" cy="2031325"/>
          </a:xfrm>
          <a:prstGeom prst="rect">
            <a:avLst/>
          </a:prstGeom>
        </p:spPr>
        <p:txBody>
          <a:bodyPr wrap="square">
            <a:spAutoFit/>
          </a:bodyPr>
          <a:lstStyle/>
          <a:p>
            <a:r>
              <a:rPr lang="en-US" dirty="0"/>
              <a:t>You worked 8 hours Monday, Tuesday, Thursday, Friday and 12 hours on Wednesday.</a:t>
            </a:r>
          </a:p>
        </p:txBody>
      </p:sp>
      <p:cxnSp>
        <p:nvCxnSpPr>
          <p:cNvPr id="8" name="Straight Arrow Connector 7"/>
          <p:cNvCxnSpPr>
            <a:stCxn id="3" idx="1"/>
          </p:cNvCxnSpPr>
          <p:nvPr/>
        </p:nvCxnSpPr>
        <p:spPr>
          <a:xfrm flipH="1" flipV="1">
            <a:off x="1908829" y="1676400"/>
            <a:ext cx="2366029" cy="120837"/>
          </a:xfrm>
          <a:prstGeom prst="straightConnector1">
            <a:avLst/>
          </a:prstGeom>
          <a:ln w="19050">
            <a:solidFill>
              <a:srgbClr val="FF99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7952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417"/>
          <a:stretch/>
        </p:blipFill>
        <p:spPr>
          <a:xfrm>
            <a:off x="2209800" y="986850"/>
            <a:ext cx="6415223" cy="5596128"/>
          </a:xfrm>
        </p:spPr>
      </p:pic>
      <p:sp>
        <p:nvSpPr>
          <p:cNvPr id="6" name="Oval 5"/>
          <p:cNvSpPr/>
          <p:nvPr/>
        </p:nvSpPr>
        <p:spPr>
          <a:xfrm>
            <a:off x="4191000" y="1676400"/>
            <a:ext cx="1066800" cy="304800"/>
          </a:xfrm>
          <a:prstGeom prst="ellipse">
            <a:avLst/>
          </a:prstGeom>
          <a:no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67640" y="1447800"/>
            <a:ext cx="2042160" cy="1477328"/>
          </a:xfrm>
          <a:prstGeom prst="rect">
            <a:avLst/>
          </a:prstGeom>
        </p:spPr>
        <p:txBody>
          <a:bodyPr wrap="square">
            <a:spAutoFit/>
          </a:bodyPr>
          <a:lstStyle/>
          <a:p>
            <a:r>
              <a:rPr lang="en-US" dirty="0"/>
              <a:t>First step</a:t>
            </a:r>
          </a:p>
          <a:p>
            <a:r>
              <a:rPr lang="en-US" dirty="0"/>
              <a:t>Take the 12 hours on Wednesday and mark it as 8.</a:t>
            </a:r>
          </a:p>
        </p:txBody>
      </p:sp>
      <p:cxnSp>
        <p:nvCxnSpPr>
          <p:cNvPr id="10" name="Straight Arrow Connector 9"/>
          <p:cNvCxnSpPr>
            <a:stCxn id="6" idx="1"/>
          </p:cNvCxnSpPr>
          <p:nvPr/>
        </p:nvCxnSpPr>
        <p:spPr>
          <a:xfrm flipH="1" flipV="1">
            <a:off x="1600200" y="1600200"/>
            <a:ext cx="2747029" cy="120837"/>
          </a:xfrm>
          <a:prstGeom prst="straightConnector1">
            <a:avLst/>
          </a:prstGeom>
          <a:ln w="19050">
            <a:solidFill>
              <a:srgbClr val="FF9900"/>
            </a:solidFill>
            <a:tailEnd type="arrow"/>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title"/>
          </p:nvPr>
        </p:nvSpPr>
        <p:spPr>
          <a:xfrm>
            <a:off x="1524000" y="152400"/>
            <a:ext cx="4953000" cy="762000"/>
          </a:xfrm>
        </p:spPr>
        <p:txBody>
          <a:bodyPr/>
          <a:lstStyle/>
          <a:p>
            <a:r>
              <a:rPr lang="en-US" dirty="0">
                <a:solidFill>
                  <a:srgbClr val="FF3399"/>
                </a:solidFill>
              </a:rPr>
              <a:t>Comp Time  Example</a:t>
            </a:r>
          </a:p>
        </p:txBody>
      </p:sp>
    </p:spTree>
    <p:extLst>
      <p:ext uri="{BB962C8B-B14F-4D97-AF65-F5344CB8AC3E}">
        <p14:creationId xmlns:p14="http://schemas.microsoft.com/office/powerpoint/2010/main" val="25605833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364"/>
          <a:stretch/>
        </p:blipFill>
        <p:spPr>
          <a:xfrm>
            <a:off x="2514600" y="1047810"/>
            <a:ext cx="6419061" cy="5596128"/>
          </a:xfrm>
        </p:spPr>
      </p:pic>
      <p:sp>
        <p:nvSpPr>
          <p:cNvPr id="3" name="Oval 2"/>
          <p:cNvSpPr/>
          <p:nvPr/>
        </p:nvSpPr>
        <p:spPr>
          <a:xfrm>
            <a:off x="4648200" y="1676400"/>
            <a:ext cx="838200" cy="3810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a:stCxn id="3" idx="0"/>
          </p:cNvCxnSpPr>
          <p:nvPr/>
        </p:nvCxnSpPr>
        <p:spPr>
          <a:xfrm flipH="1" flipV="1">
            <a:off x="2133600" y="1524000"/>
            <a:ext cx="2933700" cy="1524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52400" y="1295400"/>
            <a:ext cx="2286000" cy="3416320"/>
          </a:xfrm>
          <a:prstGeom prst="rect">
            <a:avLst/>
          </a:prstGeom>
        </p:spPr>
        <p:txBody>
          <a:bodyPr wrap="square">
            <a:spAutoFit/>
          </a:bodyPr>
          <a:lstStyle/>
          <a:p>
            <a:pPr lvl="0"/>
            <a:r>
              <a:rPr lang="en-US" dirty="0">
                <a:solidFill>
                  <a:prstClr val="white"/>
                </a:solidFill>
              </a:rPr>
              <a:t>Second Step </a:t>
            </a:r>
            <a:endParaRPr lang="en-US" dirty="0" smtClean="0">
              <a:solidFill>
                <a:prstClr val="white"/>
              </a:solidFill>
            </a:endParaRPr>
          </a:p>
          <a:p>
            <a:pPr lvl="0"/>
            <a:r>
              <a:rPr lang="en-US" dirty="0" smtClean="0">
                <a:solidFill>
                  <a:prstClr val="white"/>
                </a:solidFill>
              </a:rPr>
              <a:t>take </a:t>
            </a:r>
            <a:r>
              <a:rPr lang="en-US" dirty="0">
                <a:solidFill>
                  <a:prstClr val="white"/>
                </a:solidFill>
              </a:rPr>
              <a:t>the extra 4 hours worked and put them in the overtime column.  </a:t>
            </a:r>
          </a:p>
          <a:p>
            <a:pPr lvl="0"/>
            <a:endParaRPr lang="en-US" dirty="0">
              <a:solidFill>
                <a:prstClr val="white"/>
              </a:solidFill>
            </a:endParaRPr>
          </a:p>
          <a:p>
            <a:pPr lvl="0"/>
            <a:endParaRPr lang="en-US" dirty="0">
              <a:solidFill>
                <a:prstClr val="white"/>
              </a:solidFill>
            </a:endParaRPr>
          </a:p>
          <a:p>
            <a:pPr lvl="0"/>
            <a:r>
              <a:rPr lang="en-US" dirty="0">
                <a:solidFill>
                  <a:srgbClr val="FF0000"/>
                </a:solidFill>
              </a:rPr>
              <a:t>This column has been formulated to take the extra hours and multiple by 1.5.</a:t>
            </a:r>
          </a:p>
        </p:txBody>
      </p:sp>
      <p:sp>
        <p:nvSpPr>
          <p:cNvPr id="9" name="Oval 8"/>
          <p:cNvSpPr/>
          <p:nvPr/>
        </p:nvSpPr>
        <p:spPr>
          <a:xfrm>
            <a:off x="4114800" y="1805940"/>
            <a:ext cx="22098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114800" y="5943600"/>
            <a:ext cx="22098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a:off x="4225290" y="2057400"/>
            <a:ext cx="0" cy="388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0" idx="2"/>
          </p:cNvCxnSpPr>
          <p:nvPr/>
        </p:nvCxnSpPr>
        <p:spPr>
          <a:xfrm flipH="1" flipV="1">
            <a:off x="2209800" y="4495800"/>
            <a:ext cx="1905000" cy="15621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itle 1"/>
          <p:cNvSpPr>
            <a:spLocks noGrp="1"/>
          </p:cNvSpPr>
          <p:nvPr>
            <p:ph type="title"/>
          </p:nvPr>
        </p:nvSpPr>
        <p:spPr>
          <a:xfrm>
            <a:off x="1524000" y="152400"/>
            <a:ext cx="4953000" cy="762000"/>
          </a:xfrm>
        </p:spPr>
        <p:txBody>
          <a:bodyPr/>
          <a:lstStyle/>
          <a:p>
            <a:r>
              <a:rPr lang="en-US" dirty="0">
                <a:solidFill>
                  <a:srgbClr val="FF3399"/>
                </a:solidFill>
              </a:rPr>
              <a:t>Comp Time  Example</a:t>
            </a:r>
          </a:p>
        </p:txBody>
      </p:sp>
    </p:spTree>
    <p:extLst>
      <p:ext uri="{BB962C8B-B14F-4D97-AF65-F5344CB8AC3E}">
        <p14:creationId xmlns:p14="http://schemas.microsoft.com/office/powerpoint/2010/main" val="39122380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25796" y="2133600"/>
            <a:ext cx="3892412" cy="144655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8800" b="1" cap="none" spc="0" dirty="0" smtClean="0">
                <a:ln/>
                <a:solidFill>
                  <a:srgbClr val="05D746"/>
                </a:solidFill>
                <a:effectLst/>
              </a:rPr>
              <a:t>Leave</a:t>
            </a:r>
          </a:p>
        </p:txBody>
      </p:sp>
    </p:spTree>
    <p:extLst>
      <p:ext uri="{BB962C8B-B14F-4D97-AF65-F5344CB8AC3E}">
        <p14:creationId xmlns:p14="http://schemas.microsoft.com/office/powerpoint/2010/main" val="10593964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35380" y="2590800"/>
            <a:ext cx="6797054" cy="1200329"/>
          </a:xfrm>
          <a:prstGeom prst="rect">
            <a:avLst/>
          </a:prstGeom>
          <a:noFill/>
        </p:spPr>
        <p:txBody>
          <a:bodyPr wrap="none" lIns="91440" tIns="45720" rIns="91440" bIns="45720">
            <a:spAutoFit/>
          </a:bodyPr>
          <a:lstStyle/>
          <a:p>
            <a:pPr algn="ctr"/>
            <a:r>
              <a:rPr lang="en-US" sz="7200" b="1" cap="none" spc="0" dirty="0" smtClean="0">
                <a:ln w="1905"/>
                <a:solidFill>
                  <a:srgbClr val="FF3399"/>
                </a:solidFill>
                <a:effectLst>
                  <a:innerShdw blurRad="69850" dist="43180" dir="5400000">
                    <a:srgbClr val="000000">
                      <a:alpha val="65000"/>
                    </a:srgbClr>
                  </a:innerShdw>
                </a:effectLst>
              </a:rPr>
              <a:t>TIMESHEETS</a:t>
            </a:r>
            <a:endParaRPr lang="en-US" sz="7200" b="1" cap="none" spc="0" dirty="0">
              <a:ln w="1905"/>
              <a:solidFill>
                <a:srgbClr val="FF3399"/>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6395120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1317"/>
            <a:ext cx="8077200" cy="548640"/>
          </a:xfrm>
        </p:spPr>
        <p:txBody>
          <a:bodyPr/>
          <a:lstStyle/>
          <a:p>
            <a:pPr algn="ctr"/>
            <a:r>
              <a:rPr lang="en-US" dirty="0" smtClean="0">
                <a:solidFill>
                  <a:schemeClr val="accent1">
                    <a:lumMod val="75000"/>
                  </a:schemeClr>
                </a:solidFill>
              </a:rPr>
              <a:t>Quick Guide on figuring leave</a:t>
            </a:r>
            <a:endParaRPr lang="en-US" dirty="0">
              <a:solidFill>
                <a:schemeClr val="accent1">
                  <a:lumMod val="75000"/>
                </a:schemeClr>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143" t="4141" r="2907" b="4018"/>
          <a:stretch/>
        </p:blipFill>
        <p:spPr>
          <a:xfrm>
            <a:off x="1524000" y="609601"/>
            <a:ext cx="5715000" cy="6004559"/>
          </a:xfrm>
        </p:spPr>
      </p:pic>
    </p:spTree>
    <p:extLst>
      <p:ext uri="{BB962C8B-B14F-4D97-AF65-F5344CB8AC3E}">
        <p14:creationId xmlns:p14="http://schemas.microsoft.com/office/powerpoint/2010/main" val="7687398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1964739"/>
            <a:ext cx="6979795" cy="1323439"/>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80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Holiday Pay</a:t>
            </a:r>
            <a:endParaRPr lang="en-US" sz="8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extLst>
      <p:ext uri="{BB962C8B-B14F-4D97-AF65-F5344CB8AC3E}">
        <p14:creationId xmlns:p14="http://schemas.microsoft.com/office/powerpoint/2010/main" val="33515279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066801"/>
            <a:ext cx="6248400" cy="4791998"/>
          </a:xfrm>
        </p:spPr>
        <p:txBody>
          <a:bodyPr>
            <a:normAutofit fontScale="85000" lnSpcReduction="20000"/>
          </a:bodyPr>
          <a:lstStyle/>
          <a:p>
            <a:pPr>
              <a:buFont typeface="Wingdings" panose="05000000000000000000" pitchFamily="2" charset="2"/>
              <a:buChar char="Ø"/>
            </a:pPr>
            <a:r>
              <a:rPr lang="en-US" dirty="0"/>
              <a:t>If any holiday falls on a Sunday, the </a:t>
            </a:r>
            <a:r>
              <a:rPr lang="en-US" dirty="0" smtClean="0"/>
              <a:t>holiday </a:t>
            </a:r>
            <a:r>
              <a:rPr lang="en-US" dirty="0"/>
              <a:t>is observed on the following Monday; if on a Saturday, the holiday is observed on the preceding Friday.  A maximum of eight hours of holiday pay per holiday will be allowed.</a:t>
            </a:r>
          </a:p>
          <a:p>
            <a:pPr marL="0" indent="0">
              <a:buNone/>
            </a:pPr>
            <a:endParaRPr lang="en-US" dirty="0"/>
          </a:p>
          <a:p>
            <a:pPr>
              <a:buFont typeface="Wingdings" panose="05000000000000000000" pitchFamily="2" charset="2"/>
              <a:buChar char="Ø"/>
            </a:pPr>
            <a:r>
              <a:rPr lang="en-US" dirty="0" smtClean="0"/>
              <a:t>Any </a:t>
            </a:r>
            <a:r>
              <a:rPr lang="en-US" dirty="0"/>
              <a:t>full-time employee scheduled for a day off on a legal holiday shall be entitled to receive a day off in addition to the regular day off, either on the day following the holiday or as agreed to between the employee and the employer.</a:t>
            </a:r>
          </a:p>
          <a:p>
            <a:pPr marL="0" indent="0">
              <a:buNone/>
            </a:pPr>
            <a:endParaRPr lang="en-US" dirty="0"/>
          </a:p>
          <a:p>
            <a:pPr>
              <a:buFont typeface="Wingdings" panose="05000000000000000000" pitchFamily="2" charset="2"/>
              <a:buChar char="Ø"/>
            </a:pPr>
            <a:r>
              <a:rPr lang="en-US" dirty="0" smtClean="0"/>
              <a:t>If </a:t>
            </a:r>
            <a:r>
              <a:rPr lang="en-US" dirty="0"/>
              <a:t>one or more regular holidays fall in the period of an employee's annual vacation leave, or sick leave, the holiday will not be charged against the vacation or sick leave credits.</a:t>
            </a:r>
          </a:p>
          <a:p>
            <a:pPr marL="0" indent="0">
              <a:buNone/>
            </a:pPr>
            <a:endParaRPr lang="en-US" dirty="0"/>
          </a:p>
          <a:p>
            <a:pPr>
              <a:buFont typeface="Wingdings" panose="05000000000000000000" pitchFamily="2" charset="2"/>
              <a:buChar char="Ø"/>
            </a:pPr>
            <a:r>
              <a:rPr lang="en-US" dirty="0" smtClean="0"/>
              <a:t>Permanent </a:t>
            </a:r>
            <a:r>
              <a:rPr lang="en-US" dirty="0"/>
              <a:t>part-time employees are entitled to the prorated number of holiday hours for each day of paid holiday granted to the full-time employees of the conservation district. </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val="40463448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
            <a:ext cx="7125113" cy="533400"/>
          </a:xfrm>
        </p:spPr>
        <p:txBody>
          <a:bodyPr/>
          <a:lstStyle/>
          <a:p>
            <a:pPr algn="ctr"/>
            <a:r>
              <a:rPr lang="en-US" dirty="0" smtClean="0">
                <a:solidFill>
                  <a:schemeClr val="accent6">
                    <a:lumMod val="60000"/>
                    <a:lumOff val="40000"/>
                  </a:schemeClr>
                </a:solidFill>
              </a:rPr>
              <a:t>PT Bi-Weekly Example</a:t>
            </a:r>
            <a:endParaRPr lang="en-US" dirty="0">
              <a:solidFill>
                <a:schemeClr val="accent6">
                  <a:lumMod val="60000"/>
                  <a:lumOff val="40000"/>
                </a:schemeClr>
              </a:solidFill>
            </a:endParaRP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795"/>
          <a:stretch/>
        </p:blipFill>
        <p:spPr>
          <a:xfrm>
            <a:off x="2762196" y="533400"/>
            <a:ext cx="6210408" cy="5440680"/>
          </a:xfrm>
        </p:spPr>
      </p:pic>
      <p:sp>
        <p:nvSpPr>
          <p:cNvPr id="6" name="Oval 5"/>
          <p:cNvSpPr/>
          <p:nvPr/>
        </p:nvSpPr>
        <p:spPr>
          <a:xfrm>
            <a:off x="5257800" y="1143000"/>
            <a:ext cx="304800" cy="3048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010400" y="914400"/>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886200" y="4743450"/>
            <a:ext cx="304800" cy="304800"/>
          </a:xfrm>
          <a:prstGeom prst="ellipse">
            <a:avLst/>
          </a:prstGeom>
          <a:noFill/>
          <a:ln>
            <a:solidFill>
              <a:srgbClr val="05D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8600" y="457200"/>
            <a:ext cx="2362200" cy="2308324"/>
          </a:xfrm>
          <a:prstGeom prst="rect">
            <a:avLst/>
          </a:prstGeom>
          <a:noFill/>
        </p:spPr>
        <p:txBody>
          <a:bodyPr wrap="square" rtlCol="0">
            <a:spAutoFit/>
          </a:bodyPr>
          <a:lstStyle/>
          <a:p>
            <a:r>
              <a:rPr lang="en-US" dirty="0" smtClean="0">
                <a:solidFill>
                  <a:schemeClr val="accent6"/>
                </a:solidFill>
              </a:rPr>
              <a:t>First you will figure out how many days are in the pay period.  In this example there are 10 days as noted in the blue circle.</a:t>
            </a:r>
          </a:p>
        </p:txBody>
      </p:sp>
      <p:sp>
        <p:nvSpPr>
          <p:cNvPr id="4" name="TextBox 3"/>
          <p:cNvSpPr txBox="1"/>
          <p:nvPr/>
        </p:nvSpPr>
        <p:spPr>
          <a:xfrm>
            <a:off x="207362" y="2768531"/>
            <a:ext cx="2362200" cy="1477328"/>
          </a:xfrm>
          <a:prstGeom prst="rect">
            <a:avLst/>
          </a:prstGeom>
          <a:noFill/>
        </p:spPr>
        <p:txBody>
          <a:bodyPr wrap="square" rtlCol="0">
            <a:spAutoFit/>
          </a:bodyPr>
          <a:lstStyle/>
          <a:p>
            <a:r>
              <a:rPr lang="en-US" dirty="0" smtClean="0">
                <a:solidFill>
                  <a:srgbClr val="FF3399"/>
                </a:solidFill>
              </a:rPr>
              <a:t>Note the pink circle shows how the holiday should be documented on the timesheet.</a:t>
            </a:r>
            <a:endParaRPr lang="en-US" dirty="0">
              <a:solidFill>
                <a:srgbClr val="FF3399"/>
              </a:solidFill>
            </a:endParaRPr>
          </a:p>
        </p:txBody>
      </p:sp>
      <p:sp>
        <p:nvSpPr>
          <p:cNvPr id="8" name="TextBox 7"/>
          <p:cNvSpPr txBox="1"/>
          <p:nvPr/>
        </p:nvSpPr>
        <p:spPr>
          <a:xfrm>
            <a:off x="241300" y="4265474"/>
            <a:ext cx="2362200" cy="1754326"/>
          </a:xfrm>
          <a:prstGeom prst="rect">
            <a:avLst/>
          </a:prstGeom>
          <a:noFill/>
        </p:spPr>
        <p:txBody>
          <a:bodyPr wrap="square" rtlCol="0">
            <a:spAutoFit/>
          </a:bodyPr>
          <a:lstStyle/>
          <a:p>
            <a:r>
              <a:rPr lang="en-US" dirty="0" smtClean="0">
                <a:solidFill>
                  <a:srgbClr val="05D746"/>
                </a:solidFill>
              </a:rPr>
              <a:t>The green circle shows you were you should document the hours for pay for the holiday.</a:t>
            </a:r>
            <a:endParaRPr lang="en-US" dirty="0">
              <a:solidFill>
                <a:srgbClr val="05D746"/>
              </a:solidFill>
            </a:endParaRPr>
          </a:p>
        </p:txBody>
      </p:sp>
      <p:sp>
        <p:nvSpPr>
          <p:cNvPr id="9" name="TextBox 8"/>
          <p:cNvSpPr txBox="1"/>
          <p:nvPr/>
        </p:nvSpPr>
        <p:spPr>
          <a:xfrm>
            <a:off x="381000" y="6172200"/>
            <a:ext cx="8686800" cy="584775"/>
          </a:xfrm>
          <a:prstGeom prst="rect">
            <a:avLst/>
          </a:prstGeom>
          <a:noFill/>
        </p:spPr>
        <p:txBody>
          <a:bodyPr wrap="square" rtlCol="0">
            <a:spAutoFit/>
          </a:bodyPr>
          <a:lstStyle/>
          <a:p>
            <a:r>
              <a:rPr lang="en-US" sz="1600" dirty="0" smtClean="0"/>
              <a:t>So in this example you would take 36 hours worked in the pay period and divide by the 10 days worked in the pay period which will equal 3.60 holiday hours.</a:t>
            </a:r>
            <a:endParaRPr lang="en-US" sz="1600" dirty="0"/>
          </a:p>
        </p:txBody>
      </p:sp>
    </p:spTree>
    <p:extLst>
      <p:ext uri="{BB962C8B-B14F-4D97-AF65-F5344CB8AC3E}">
        <p14:creationId xmlns:p14="http://schemas.microsoft.com/office/powerpoint/2010/main" val="34364318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
            <a:ext cx="7125113" cy="533400"/>
          </a:xfrm>
        </p:spPr>
        <p:txBody>
          <a:bodyPr/>
          <a:lstStyle/>
          <a:p>
            <a:pPr algn="ctr"/>
            <a:r>
              <a:rPr lang="en-US" dirty="0" smtClean="0">
                <a:solidFill>
                  <a:schemeClr val="accent6">
                    <a:lumMod val="60000"/>
                    <a:lumOff val="40000"/>
                  </a:schemeClr>
                </a:solidFill>
              </a:rPr>
              <a:t>PT Monthly Example</a:t>
            </a:r>
            <a:endParaRPr lang="en-US" dirty="0">
              <a:solidFill>
                <a:schemeClr val="accent6">
                  <a:lumMod val="60000"/>
                  <a:lumOff val="40000"/>
                </a:schemeClr>
              </a:solidFill>
            </a:endParaRP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479"/>
          <a:stretch/>
        </p:blipFill>
        <p:spPr>
          <a:xfrm>
            <a:off x="2764734" y="561831"/>
            <a:ext cx="6303066" cy="5440680"/>
          </a:xfrm>
        </p:spPr>
      </p:pic>
      <p:sp>
        <p:nvSpPr>
          <p:cNvPr id="6" name="Oval 5"/>
          <p:cNvSpPr/>
          <p:nvPr/>
        </p:nvSpPr>
        <p:spPr>
          <a:xfrm>
            <a:off x="5257800" y="1143000"/>
            <a:ext cx="304800" cy="3048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010400" y="914400"/>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886200" y="4743450"/>
            <a:ext cx="304800" cy="304800"/>
          </a:xfrm>
          <a:prstGeom prst="ellipse">
            <a:avLst/>
          </a:prstGeom>
          <a:noFill/>
          <a:ln>
            <a:solidFill>
              <a:srgbClr val="05D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8600" y="457200"/>
            <a:ext cx="2362200" cy="2308324"/>
          </a:xfrm>
          <a:prstGeom prst="rect">
            <a:avLst/>
          </a:prstGeom>
          <a:noFill/>
        </p:spPr>
        <p:txBody>
          <a:bodyPr wrap="square" rtlCol="0">
            <a:spAutoFit/>
          </a:bodyPr>
          <a:lstStyle/>
          <a:p>
            <a:r>
              <a:rPr lang="en-US" dirty="0" smtClean="0">
                <a:solidFill>
                  <a:schemeClr val="accent6"/>
                </a:solidFill>
              </a:rPr>
              <a:t>First you will figure out how many days are in the pay period.  In this example there are 10 days as noted in the blue circle.</a:t>
            </a:r>
          </a:p>
        </p:txBody>
      </p:sp>
      <p:sp>
        <p:nvSpPr>
          <p:cNvPr id="4" name="TextBox 3"/>
          <p:cNvSpPr txBox="1"/>
          <p:nvPr/>
        </p:nvSpPr>
        <p:spPr>
          <a:xfrm>
            <a:off x="216967" y="2756559"/>
            <a:ext cx="2362200" cy="1477328"/>
          </a:xfrm>
          <a:prstGeom prst="rect">
            <a:avLst/>
          </a:prstGeom>
          <a:noFill/>
        </p:spPr>
        <p:txBody>
          <a:bodyPr wrap="square" rtlCol="0">
            <a:spAutoFit/>
          </a:bodyPr>
          <a:lstStyle/>
          <a:p>
            <a:r>
              <a:rPr lang="en-US" dirty="0" smtClean="0">
                <a:solidFill>
                  <a:srgbClr val="FF3399"/>
                </a:solidFill>
              </a:rPr>
              <a:t>Note the pink circle shows how the holiday should be documented on the timesheet.</a:t>
            </a:r>
            <a:endParaRPr lang="en-US" dirty="0">
              <a:solidFill>
                <a:srgbClr val="FF3399"/>
              </a:solidFill>
            </a:endParaRPr>
          </a:p>
        </p:txBody>
      </p:sp>
      <p:sp>
        <p:nvSpPr>
          <p:cNvPr id="8" name="TextBox 7"/>
          <p:cNvSpPr txBox="1"/>
          <p:nvPr/>
        </p:nvSpPr>
        <p:spPr>
          <a:xfrm>
            <a:off x="241300" y="4265474"/>
            <a:ext cx="2362200" cy="1754326"/>
          </a:xfrm>
          <a:prstGeom prst="rect">
            <a:avLst/>
          </a:prstGeom>
          <a:noFill/>
        </p:spPr>
        <p:txBody>
          <a:bodyPr wrap="square" rtlCol="0">
            <a:spAutoFit/>
          </a:bodyPr>
          <a:lstStyle/>
          <a:p>
            <a:r>
              <a:rPr lang="en-US" dirty="0" smtClean="0">
                <a:solidFill>
                  <a:srgbClr val="05D746"/>
                </a:solidFill>
              </a:rPr>
              <a:t>The green circle shows you were you should document the hours for pay for the holiday.</a:t>
            </a:r>
            <a:endParaRPr lang="en-US" dirty="0">
              <a:solidFill>
                <a:srgbClr val="05D746"/>
              </a:solidFill>
            </a:endParaRPr>
          </a:p>
        </p:txBody>
      </p:sp>
      <p:sp>
        <p:nvSpPr>
          <p:cNvPr id="9" name="TextBox 8"/>
          <p:cNvSpPr txBox="1"/>
          <p:nvPr/>
        </p:nvSpPr>
        <p:spPr>
          <a:xfrm>
            <a:off x="381000" y="6172200"/>
            <a:ext cx="8686800" cy="523220"/>
          </a:xfrm>
          <a:prstGeom prst="rect">
            <a:avLst/>
          </a:prstGeom>
          <a:noFill/>
        </p:spPr>
        <p:txBody>
          <a:bodyPr wrap="square" rtlCol="0">
            <a:spAutoFit/>
          </a:bodyPr>
          <a:lstStyle/>
          <a:p>
            <a:r>
              <a:rPr lang="en-US" sz="1400" dirty="0" smtClean="0"/>
              <a:t>So in this example you would take 80.00 hours worked in the pay period and divide by the 22 days worked in the pay period and then double it which will equal 7.27 holiday hours.</a:t>
            </a:r>
            <a:endParaRPr lang="en-US" sz="1400" dirty="0"/>
          </a:p>
        </p:txBody>
      </p:sp>
    </p:spTree>
    <p:extLst>
      <p:ext uri="{BB962C8B-B14F-4D97-AF65-F5344CB8AC3E}">
        <p14:creationId xmlns:p14="http://schemas.microsoft.com/office/powerpoint/2010/main" val="17795051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
            <a:ext cx="7125113" cy="533400"/>
          </a:xfrm>
        </p:spPr>
        <p:txBody>
          <a:bodyPr/>
          <a:lstStyle/>
          <a:p>
            <a:pPr algn="ctr"/>
            <a:r>
              <a:rPr lang="en-US" dirty="0" smtClean="0">
                <a:solidFill>
                  <a:srgbClr val="FF9900"/>
                </a:solidFill>
              </a:rPr>
              <a:t>FT Bi-Weekly Example</a:t>
            </a:r>
            <a:endParaRPr lang="en-US" dirty="0">
              <a:solidFill>
                <a:srgbClr val="FF9900"/>
              </a:solidFill>
            </a:endParaRP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630"/>
          <a:stretch/>
        </p:blipFill>
        <p:spPr>
          <a:xfrm>
            <a:off x="2743200" y="579120"/>
            <a:ext cx="6222026" cy="5440680"/>
          </a:xfrm>
        </p:spPr>
      </p:pic>
      <p:sp>
        <p:nvSpPr>
          <p:cNvPr id="6" name="Oval 5"/>
          <p:cNvSpPr/>
          <p:nvPr/>
        </p:nvSpPr>
        <p:spPr>
          <a:xfrm>
            <a:off x="5216236" y="1219200"/>
            <a:ext cx="304800" cy="3048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010400" y="914400"/>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810000" y="4769427"/>
            <a:ext cx="304800" cy="304800"/>
          </a:xfrm>
          <a:prstGeom prst="ellipse">
            <a:avLst/>
          </a:prstGeom>
          <a:noFill/>
          <a:ln>
            <a:solidFill>
              <a:srgbClr val="05D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8600" y="457200"/>
            <a:ext cx="2362200" cy="2308324"/>
          </a:xfrm>
          <a:prstGeom prst="rect">
            <a:avLst/>
          </a:prstGeom>
          <a:noFill/>
        </p:spPr>
        <p:txBody>
          <a:bodyPr wrap="square" rtlCol="0">
            <a:spAutoFit/>
          </a:bodyPr>
          <a:lstStyle/>
          <a:p>
            <a:r>
              <a:rPr lang="en-US" dirty="0" smtClean="0">
                <a:solidFill>
                  <a:schemeClr val="accent6"/>
                </a:solidFill>
              </a:rPr>
              <a:t>First you will figure out how many days are in the pay period.  In this example there are 10 days as noted in the blue circle.</a:t>
            </a:r>
          </a:p>
        </p:txBody>
      </p:sp>
      <p:sp>
        <p:nvSpPr>
          <p:cNvPr id="4" name="TextBox 3"/>
          <p:cNvSpPr txBox="1"/>
          <p:nvPr/>
        </p:nvSpPr>
        <p:spPr>
          <a:xfrm>
            <a:off x="207362" y="2768531"/>
            <a:ext cx="2362200" cy="1477328"/>
          </a:xfrm>
          <a:prstGeom prst="rect">
            <a:avLst/>
          </a:prstGeom>
          <a:noFill/>
        </p:spPr>
        <p:txBody>
          <a:bodyPr wrap="square" rtlCol="0">
            <a:spAutoFit/>
          </a:bodyPr>
          <a:lstStyle/>
          <a:p>
            <a:r>
              <a:rPr lang="en-US" dirty="0" smtClean="0">
                <a:solidFill>
                  <a:srgbClr val="FF3399"/>
                </a:solidFill>
              </a:rPr>
              <a:t>Note the pink circle shows how the holiday should be documented on the timesheet.</a:t>
            </a:r>
            <a:endParaRPr lang="en-US" dirty="0">
              <a:solidFill>
                <a:srgbClr val="FF3399"/>
              </a:solidFill>
            </a:endParaRPr>
          </a:p>
        </p:txBody>
      </p:sp>
      <p:sp>
        <p:nvSpPr>
          <p:cNvPr id="8" name="TextBox 7"/>
          <p:cNvSpPr txBox="1"/>
          <p:nvPr/>
        </p:nvSpPr>
        <p:spPr>
          <a:xfrm>
            <a:off x="241300" y="4265474"/>
            <a:ext cx="2362200" cy="1754326"/>
          </a:xfrm>
          <a:prstGeom prst="rect">
            <a:avLst/>
          </a:prstGeom>
          <a:noFill/>
        </p:spPr>
        <p:txBody>
          <a:bodyPr wrap="square" rtlCol="0">
            <a:spAutoFit/>
          </a:bodyPr>
          <a:lstStyle/>
          <a:p>
            <a:r>
              <a:rPr lang="en-US" dirty="0" smtClean="0">
                <a:solidFill>
                  <a:srgbClr val="05D746"/>
                </a:solidFill>
              </a:rPr>
              <a:t>The green circle shows you were you should document the hours for pay for the holiday.</a:t>
            </a:r>
            <a:endParaRPr lang="en-US" dirty="0">
              <a:solidFill>
                <a:srgbClr val="05D746"/>
              </a:solidFill>
            </a:endParaRPr>
          </a:p>
        </p:txBody>
      </p:sp>
      <p:sp>
        <p:nvSpPr>
          <p:cNvPr id="9" name="TextBox 8"/>
          <p:cNvSpPr txBox="1"/>
          <p:nvPr/>
        </p:nvSpPr>
        <p:spPr>
          <a:xfrm>
            <a:off x="381000" y="6172200"/>
            <a:ext cx="8686800" cy="584775"/>
          </a:xfrm>
          <a:prstGeom prst="rect">
            <a:avLst/>
          </a:prstGeom>
          <a:noFill/>
        </p:spPr>
        <p:txBody>
          <a:bodyPr wrap="square" rtlCol="0">
            <a:spAutoFit/>
          </a:bodyPr>
          <a:lstStyle/>
          <a:p>
            <a:r>
              <a:rPr lang="en-US" sz="1600" dirty="0" smtClean="0"/>
              <a:t>So in this example you would just document 8.00 hours based on the fact that this employee is full-time.</a:t>
            </a:r>
            <a:endParaRPr lang="en-US" sz="1600" dirty="0"/>
          </a:p>
        </p:txBody>
      </p:sp>
    </p:spTree>
    <p:extLst>
      <p:ext uri="{BB962C8B-B14F-4D97-AF65-F5344CB8AC3E}">
        <p14:creationId xmlns:p14="http://schemas.microsoft.com/office/powerpoint/2010/main" val="874229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
            <a:ext cx="7125113" cy="533400"/>
          </a:xfrm>
        </p:spPr>
        <p:txBody>
          <a:bodyPr/>
          <a:lstStyle/>
          <a:p>
            <a:pPr algn="ctr"/>
            <a:r>
              <a:rPr lang="en-US" dirty="0">
                <a:solidFill>
                  <a:srgbClr val="FF9900"/>
                </a:solidFill>
              </a:rPr>
              <a:t>F</a:t>
            </a:r>
            <a:r>
              <a:rPr lang="en-US" dirty="0" smtClean="0">
                <a:solidFill>
                  <a:srgbClr val="FF9900"/>
                </a:solidFill>
              </a:rPr>
              <a:t>T Monthly Example</a:t>
            </a:r>
            <a:endParaRPr lang="en-US" dirty="0">
              <a:solidFill>
                <a:srgbClr val="FF9900"/>
              </a:solidFill>
            </a:endParaRP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418"/>
          <a:stretch/>
        </p:blipFill>
        <p:spPr>
          <a:xfrm>
            <a:off x="2805448" y="579120"/>
            <a:ext cx="6236952" cy="5440680"/>
          </a:xfrm>
        </p:spPr>
      </p:pic>
      <p:sp>
        <p:nvSpPr>
          <p:cNvPr id="6" name="Oval 5"/>
          <p:cNvSpPr/>
          <p:nvPr/>
        </p:nvSpPr>
        <p:spPr>
          <a:xfrm>
            <a:off x="5257800" y="1143000"/>
            <a:ext cx="304800" cy="3048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010400" y="914400"/>
            <a:ext cx="304800" cy="3048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3886200" y="4743450"/>
            <a:ext cx="304800" cy="304800"/>
          </a:xfrm>
          <a:prstGeom prst="ellipse">
            <a:avLst/>
          </a:prstGeom>
          <a:noFill/>
          <a:ln>
            <a:solidFill>
              <a:srgbClr val="05D7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8600" y="457200"/>
            <a:ext cx="2362200" cy="2308324"/>
          </a:xfrm>
          <a:prstGeom prst="rect">
            <a:avLst/>
          </a:prstGeom>
          <a:noFill/>
        </p:spPr>
        <p:txBody>
          <a:bodyPr wrap="square" rtlCol="0">
            <a:spAutoFit/>
          </a:bodyPr>
          <a:lstStyle/>
          <a:p>
            <a:r>
              <a:rPr lang="en-US" dirty="0" smtClean="0">
                <a:solidFill>
                  <a:schemeClr val="accent6"/>
                </a:solidFill>
              </a:rPr>
              <a:t>First you will figure out how many days are in the pay period.  In this example there are 10 days as noted in the blue circle.</a:t>
            </a:r>
          </a:p>
        </p:txBody>
      </p:sp>
      <p:sp>
        <p:nvSpPr>
          <p:cNvPr id="4" name="TextBox 3"/>
          <p:cNvSpPr txBox="1"/>
          <p:nvPr/>
        </p:nvSpPr>
        <p:spPr>
          <a:xfrm>
            <a:off x="216967" y="2756559"/>
            <a:ext cx="2362200" cy="1477328"/>
          </a:xfrm>
          <a:prstGeom prst="rect">
            <a:avLst/>
          </a:prstGeom>
          <a:noFill/>
        </p:spPr>
        <p:txBody>
          <a:bodyPr wrap="square" rtlCol="0">
            <a:spAutoFit/>
          </a:bodyPr>
          <a:lstStyle/>
          <a:p>
            <a:r>
              <a:rPr lang="en-US" dirty="0" smtClean="0">
                <a:solidFill>
                  <a:srgbClr val="FF3399"/>
                </a:solidFill>
              </a:rPr>
              <a:t>Note the pink circle shows how the holiday should be documented on the timesheet.</a:t>
            </a:r>
            <a:endParaRPr lang="en-US" dirty="0">
              <a:solidFill>
                <a:srgbClr val="FF3399"/>
              </a:solidFill>
            </a:endParaRPr>
          </a:p>
        </p:txBody>
      </p:sp>
      <p:sp>
        <p:nvSpPr>
          <p:cNvPr id="8" name="TextBox 7"/>
          <p:cNvSpPr txBox="1"/>
          <p:nvPr/>
        </p:nvSpPr>
        <p:spPr>
          <a:xfrm>
            <a:off x="241300" y="4265474"/>
            <a:ext cx="2362200" cy="1754326"/>
          </a:xfrm>
          <a:prstGeom prst="rect">
            <a:avLst/>
          </a:prstGeom>
          <a:noFill/>
        </p:spPr>
        <p:txBody>
          <a:bodyPr wrap="square" rtlCol="0">
            <a:spAutoFit/>
          </a:bodyPr>
          <a:lstStyle/>
          <a:p>
            <a:r>
              <a:rPr lang="en-US" dirty="0" smtClean="0">
                <a:solidFill>
                  <a:srgbClr val="05D746"/>
                </a:solidFill>
              </a:rPr>
              <a:t>The green circle shows you were you should document the hours for pay for the holiday.</a:t>
            </a:r>
            <a:endParaRPr lang="en-US" dirty="0">
              <a:solidFill>
                <a:srgbClr val="05D746"/>
              </a:solidFill>
            </a:endParaRPr>
          </a:p>
        </p:txBody>
      </p:sp>
      <p:sp>
        <p:nvSpPr>
          <p:cNvPr id="9" name="TextBox 8"/>
          <p:cNvSpPr txBox="1"/>
          <p:nvPr/>
        </p:nvSpPr>
        <p:spPr>
          <a:xfrm>
            <a:off x="381000" y="6172200"/>
            <a:ext cx="8686800" cy="523220"/>
          </a:xfrm>
          <a:prstGeom prst="rect">
            <a:avLst/>
          </a:prstGeom>
          <a:noFill/>
        </p:spPr>
        <p:txBody>
          <a:bodyPr wrap="square" rtlCol="0">
            <a:spAutoFit/>
          </a:bodyPr>
          <a:lstStyle/>
          <a:p>
            <a:r>
              <a:rPr lang="en-US" sz="1400" dirty="0" smtClean="0"/>
              <a:t>So in this example you would just document 8 hours per holiday, So this timesheet would have 16 hours holiday leave.</a:t>
            </a:r>
            <a:endParaRPr lang="en-US" sz="1400" dirty="0"/>
          </a:p>
        </p:txBody>
      </p:sp>
    </p:spTree>
    <p:extLst>
      <p:ext uri="{BB962C8B-B14F-4D97-AF65-F5344CB8AC3E}">
        <p14:creationId xmlns:p14="http://schemas.microsoft.com/office/powerpoint/2010/main" val="19036933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209800"/>
            <a:ext cx="7125113" cy="2209800"/>
          </a:xfrm>
        </p:spPr>
        <p:txBody>
          <a:bodyPr/>
          <a:lstStyle/>
          <a:p>
            <a:pPr algn="ctr"/>
            <a:r>
              <a:rPr lang="en-US" sz="8000" b="1" dirty="0" smtClean="0">
                <a:solidFill>
                  <a:srgbClr val="F8FD3D"/>
                </a:solidFill>
              </a:rPr>
              <a:t>Sick &amp; Annual </a:t>
            </a:r>
            <a:br>
              <a:rPr lang="en-US" sz="8000" b="1" dirty="0" smtClean="0">
                <a:solidFill>
                  <a:srgbClr val="F8FD3D"/>
                </a:solidFill>
              </a:rPr>
            </a:br>
            <a:r>
              <a:rPr lang="en-US" sz="8000" b="1" dirty="0" smtClean="0">
                <a:solidFill>
                  <a:srgbClr val="F8FD3D"/>
                </a:solidFill>
              </a:rPr>
              <a:t>Leave</a:t>
            </a:r>
            <a:endParaRPr lang="en-US" sz="8000" b="1" dirty="0">
              <a:solidFill>
                <a:srgbClr val="F8FD3D"/>
              </a:solidFill>
            </a:endParaRPr>
          </a:p>
        </p:txBody>
      </p:sp>
    </p:spTree>
    <p:extLst>
      <p:ext uri="{BB962C8B-B14F-4D97-AF65-F5344CB8AC3E}">
        <p14:creationId xmlns:p14="http://schemas.microsoft.com/office/powerpoint/2010/main" val="32571695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2600" y="457200"/>
            <a:ext cx="5257800" cy="5355312"/>
          </a:xfrm>
          <a:prstGeom prst="rect">
            <a:avLst/>
          </a:prstGeom>
          <a:noFill/>
        </p:spPr>
        <p:txBody>
          <a:bodyPr wrap="square" rtlCol="0">
            <a:spAutoFit/>
          </a:bodyPr>
          <a:lstStyle/>
          <a:p>
            <a:pPr marL="342900" indent="-342900">
              <a:buFont typeface="Wingdings" panose="05000000000000000000" pitchFamily="2" charset="2"/>
              <a:buChar char="ü"/>
            </a:pPr>
            <a:r>
              <a:rPr lang="en-US" dirty="0" smtClean="0"/>
              <a:t>Both Sick and Annual Leave are calculated the same for bi-weekly and monthly employees.  </a:t>
            </a:r>
          </a:p>
          <a:p>
            <a:pPr marL="342900" indent="-342900">
              <a:buFont typeface="Wingdings" panose="05000000000000000000" pitchFamily="2" charset="2"/>
              <a:buChar char="ü"/>
            </a:pPr>
            <a:endParaRPr lang="en-US" dirty="0"/>
          </a:p>
          <a:p>
            <a:pPr marL="342900" indent="-342900">
              <a:buFont typeface="Wingdings" panose="05000000000000000000" pitchFamily="2" charset="2"/>
              <a:buChar char="ü"/>
            </a:pPr>
            <a:r>
              <a:rPr lang="en-US" dirty="0" smtClean="0"/>
              <a:t>They are calculated differently for part-time and full-time employees.  </a:t>
            </a:r>
          </a:p>
          <a:p>
            <a:pPr marL="342900" indent="-342900">
              <a:buFont typeface="Wingdings" panose="05000000000000000000" pitchFamily="2" charset="2"/>
              <a:buChar char="ü"/>
            </a:pPr>
            <a:endParaRPr lang="en-US" dirty="0"/>
          </a:p>
          <a:p>
            <a:pPr marL="342900" indent="-342900">
              <a:buFont typeface="Wingdings" panose="05000000000000000000" pitchFamily="2" charset="2"/>
              <a:buChar char="ü"/>
            </a:pPr>
            <a:r>
              <a:rPr lang="en-US" dirty="0" smtClean="0"/>
              <a:t>The next few slides are of examples of both part-time and full-time as well as bi-weekly and monthly employees</a:t>
            </a:r>
            <a:r>
              <a:rPr lang="en-US" dirty="0" smtClean="0"/>
              <a:t>.</a:t>
            </a:r>
          </a:p>
          <a:p>
            <a:endParaRPr lang="en-US" dirty="0" smtClean="0"/>
          </a:p>
          <a:p>
            <a:pPr marL="342900" indent="-342900">
              <a:buFont typeface="Wingdings" panose="05000000000000000000" pitchFamily="2" charset="2"/>
              <a:buChar char="ü"/>
            </a:pPr>
            <a:r>
              <a:rPr lang="en-US" dirty="0" smtClean="0"/>
              <a:t>All leave rates in these examples are formulated for an administrator that </a:t>
            </a:r>
            <a:r>
              <a:rPr lang="en-US" dirty="0" smtClean="0"/>
              <a:t>has worked 0 to 10 years. </a:t>
            </a:r>
            <a:r>
              <a:rPr lang="en-US" dirty="0" smtClean="0"/>
              <a:t>You will need to change the rate in the leave formulas for the number of years experience that you have worked. </a:t>
            </a:r>
            <a:r>
              <a:rPr lang="en-US" i="1" dirty="0" smtClean="0"/>
              <a:t>(please see the Quick Guide for figuring leave to find your rate.) </a:t>
            </a:r>
            <a:endParaRPr lang="en-US" i="1" dirty="0"/>
          </a:p>
        </p:txBody>
      </p:sp>
    </p:spTree>
    <p:extLst>
      <p:ext uri="{BB962C8B-B14F-4D97-AF65-F5344CB8AC3E}">
        <p14:creationId xmlns:p14="http://schemas.microsoft.com/office/powerpoint/2010/main" val="37164728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76201"/>
            <a:ext cx="4953000" cy="685800"/>
          </a:xfrm>
        </p:spPr>
        <p:txBody>
          <a:bodyPr/>
          <a:lstStyle/>
          <a:p>
            <a:pPr algn="ctr"/>
            <a:r>
              <a:rPr lang="en-US" sz="3600" dirty="0" smtClean="0">
                <a:solidFill>
                  <a:srgbClr val="FF0000"/>
                </a:solidFill>
              </a:rPr>
              <a:t>FT Bi-Weekly Sick</a:t>
            </a:r>
            <a:endParaRPr lang="en-US" sz="3600" dirty="0">
              <a:solidFill>
                <a:srgbClr val="FF0000"/>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904"/>
          <a:stretch/>
        </p:blipFill>
        <p:spPr>
          <a:xfrm>
            <a:off x="1219200" y="762000"/>
            <a:ext cx="6735860" cy="5910515"/>
          </a:xfrm>
        </p:spPr>
      </p:pic>
      <p:sp>
        <p:nvSpPr>
          <p:cNvPr id="5" name="Oval 4"/>
          <p:cNvSpPr/>
          <p:nvPr/>
        </p:nvSpPr>
        <p:spPr>
          <a:xfrm>
            <a:off x="3390900" y="2362200"/>
            <a:ext cx="3810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09800" y="4457700"/>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581400" y="5329767"/>
            <a:ext cx="6096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5246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133600" y="1066800"/>
            <a:ext cx="6705600" cy="5465202"/>
          </a:xfrm>
        </p:spPr>
      </p:pic>
      <p:sp>
        <p:nvSpPr>
          <p:cNvPr id="3" name="Oval 2"/>
          <p:cNvSpPr/>
          <p:nvPr/>
        </p:nvSpPr>
        <p:spPr>
          <a:xfrm>
            <a:off x="3733800" y="1066800"/>
            <a:ext cx="2514600" cy="304800"/>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3" idx="2"/>
          </p:cNvCxnSpPr>
          <p:nvPr/>
        </p:nvCxnSpPr>
        <p:spPr>
          <a:xfrm flipH="1">
            <a:off x="1524000" y="1219200"/>
            <a:ext cx="2209800" cy="838200"/>
          </a:xfrm>
          <a:prstGeom prst="straightConnector1">
            <a:avLst/>
          </a:prstGeom>
          <a:ln>
            <a:solidFill>
              <a:srgbClr val="FF3399"/>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31618" y="2092036"/>
            <a:ext cx="1905000" cy="1200329"/>
          </a:xfrm>
          <a:prstGeom prst="rect">
            <a:avLst/>
          </a:prstGeom>
          <a:noFill/>
        </p:spPr>
        <p:txBody>
          <a:bodyPr wrap="square" rtlCol="0">
            <a:spAutoFit/>
          </a:bodyPr>
          <a:lstStyle/>
          <a:p>
            <a:r>
              <a:rPr lang="en-US" dirty="0" smtClean="0"/>
              <a:t>Here you will enter your district's name.</a:t>
            </a:r>
            <a:endParaRPr lang="en-US" dirty="0"/>
          </a:p>
        </p:txBody>
      </p:sp>
    </p:spTree>
    <p:extLst>
      <p:ext uri="{BB962C8B-B14F-4D97-AF65-F5344CB8AC3E}">
        <p14:creationId xmlns:p14="http://schemas.microsoft.com/office/powerpoint/2010/main" val="36376177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76201"/>
            <a:ext cx="4953000" cy="685800"/>
          </a:xfrm>
        </p:spPr>
        <p:txBody>
          <a:bodyPr/>
          <a:lstStyle/>
          <a:p>
            <a:pPr algn="ctr"/>
            <a:r>
              <a:rPr lang="en-US" sz="3600" dirty="0" smtClean="0">
                <a:solidFill>
                  <a:srgbClr val="FF0000"/>
                </a:solidFill>
              </a:rPr>
              <a:t>FT Bi-Weekly Annual</a:t>
            </a:r>
            <a:endParaRPr lang="en-US" sz="3600" dirty="0">
              <a:solidFill>
                <a:srgbClr val="FF0000"/>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882"/>
          <a:stretch/>
        </p:blipFill>
        <p:spPr>
          <a:xfrm>
            <a:off x="1143000" y="762000"/>
            <a:ext cx="6902161" cy="5984748"/>
          </a:xfrm>
        </p:spPr>
      </p:pic>
      <p:sp>
        <p:nvSpPr>
          <p:cNvPr id="5" name="Oval 4"/>
          <p:cNvSpPr/>
          <p:nvPr/>
        </p:nvSpPr>
        <p:spPr>
          <a:xfrm>
            <a:off x="4038600" y="1447800"/>
            <a:ext cx="3810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188633" y="4381500"/>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048000" y="5410200"/>
            <a:ext cx="6096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32043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2400"/>
            <a:ext cx="5638801" cy="543476"/>
          </a:xfrm>
        </p:spPr>
        <p:txBody>
          <a:bodyPr/>
          <a:lstStyle/>
          <a:p>
            <a:pPr algn="ctr"/>
            <a:r>
              <a:rPr lang="en-US" dirty="0" smtClean="0">
                <a:solidFill>
                  <a:srgbClr val="BF03D3"/>
                </a:solidFill>
              </a:rPr>
              <a:t>FT Monthly Annual</a:t>
            </a:r>
            <a:endParaRPr lang="en-US" dirty="0">
              <a:solidFill>
                <a:srgbClr val="BF03D3"/>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097"/>
          <a:stretch/>
        </p:blipFill>
        <p:spPr>
          <a:xfrm>
            <a:off x="1447800" y="990600"/>
            <a:ext cx="6518212" cy="5667617"/>
          </a:xfrm>
        </p:spPr>
      </p:pic>
      <p:sp>
        <p:nvSpPr>
          <p:cNvPr id="5" name="Oval 4"/>
          <p:cNvSpPr/>
          <p:nvPr/>
        </p:nvSpPr>
        <p:spPr>
          <a:xfrm>
            <a:off x="4191000" y="1600200"/>
            <a:ext cx="381000" cy="6096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200400" y="5257800"/>
            <a:ext cx="609600" cy="8382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362200" y="4368800"/>
            <a:ext cx="685800" cy="2286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8791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2400"/>
            <a:ext cx="5638801" cy="543476"/>
          </a:xfrm>
        </p:spPr>
        <p:txBody>
          <a:bodyPr/>
          <a:lstStyle/>
          <a:p>
            <a:pPr algn="ctr"/>
            <a:r>
              <a:rPr lang="en-US" dirty="0" smtClean="0">
                <a:solidFill>
                  <a:srgbClr val="BF03D3"/>
                </a:solidFill>
              </a:rPr>
              <a:t>FT Monthly Sick</a:t>
            </a:r>
            <a:endParaRPr lang="en-US" dirty="0">
              <a:solidFill>
                <a:srgbClr val="BF03D3"/>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826"/>
          <a:stretch/>
        </p:blipFill>
        <p:spPr>
          <a:xfrm>
            <a:off x="1295400" y="762000"/>
            <a:ext cx="6651671" cy="5829300"/>
          </a:xfrm>
        </p:spPr>
      </p:pic>
      <p:sp>
        <p:nvSpPr>
          <p:cNvPr id="5" name="Oval 4"/>
          <p:cNvSpPr/>
          <p:nvPr/>
        </p:nvSpPr>
        <p:spPr>
          <a:xfrm>
            <a:off x="3429000" y="2218266"/>
            <a:ext cx="381000" cy="6096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09800" y="4343400"/>
            <a:ext cx="838200" cy="3048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170767" y="5029200"/>
            <a:ext cx="639233" cy="1210733"/>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17364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76201"/>
            <a:ext cx="4953000" cy="685800"/>
          </a:xfrm>
        </p:spPr>
        <p:txBody>
          <a:bodyPr/>
          <a:lstStyle/>
          <a:p>
            <a:pPr algn="ctr"/>
            <a:r>
              <a:rPr lang="en-US" sz="3600" dirty="0">
                <a:solidFill>
                  <a:srgbClr val="F8FD3D"/>
                </a:solidFill>
              </a:rPr>
              <a:t>P</a:t>
            </a:r>
            <a:r>
              <a:rPr lang="en-US" sz="3600" dirty="0" smtClean="0">
                <a:solidFill>
                  <a:srgbClr val="F8FD3D"/>
                </a:solidFill>
              </a:rPr>
              <a:t>T Bi-Weekly Sick</a:t>
            </a:r>
            <a:endParaRPr lang="en-US" sz="3600" dirty="0">
              <a:solidFill>
                <a:srgbClr val="F8FD3D"/>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385"/>
          <a:stretch/>
        </p:blipFill>
        <p:spPr>
          <a:xfrm>
            <a:off x="1219200" y="685800"/>
            <a:ext cx="6684938" cy="5829300"/>
          </a:xfrm>
        </p:spPr>
      </p:pic>
      <p:sp>
        <p:nvSpPr>
          <p:cNvPr id="5" name="Oval 4"/>
          <p:cNvSpPr/>
          <p:nvPr/>
        </p:nvSpPr>
        <p:spPr>
          <a:xfrm>
            <a:off x="3390900" y="2345267"/>
            <a:ext cx="3810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133600" y="4233333"/>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581400" y="5181600"/>
            <a:ext cx="6096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90578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76201"/>
            <a:ext cx="4953000" cy="685800"/>
          </a:xfrm>
        </p:spPr>
        <p:txBody>
          <a:bodyPr/>
          <a:lstStyle/>
          <a:p>
            <a:pPr algn="ctr"/>
            <a:r>
              <a:rPr lang="en-US" sz="3600" dirty="0">
                <a:solidFill>
                  <a:srgbClr val="F8FD3D"/>
                </a:solidFill>
              </a:rPr>
              <a:t>P</a:t>
            </a:r>
            <a:r>
              <a:rPr lang="en-US" sz="3600" dirty="0" smtClean="0">
                <a:solidFill>
                  <a:srgbClr val="F8FD3D"/>
                </a:solidFill>
              </a:rPr>
              <a:t>T Bi-Weekly Annual</a:t>
            </a:r>
            <a:endParaRPr lang="en-US" sz="3600" dirty="0">
              <a:solidFill>
                <a:srgbClr val="F8FD3D"/>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434"/>
          <a:stretch/>
        </p:blipFill>
        <p:spPr>
          <a:xfrm>
            <a:off x="1143000" y="838200"/>
            <a:ext cx="6681242" cy="5829300"/>
          </a:xfrm>
        </p:spPr>
      </p:pic>
      <p:sp>
        <p:nvSpPr>
          <p:cNvPr id="5" name="Oval 4"/>
          <p:cNvSpPr/>
          <p:nvPr/>
        </p:nvSpPr>
        <p:spPr>
          <a:xfrm>
            <a:off x="3962400" y="1498600"/>
            <a:ext cx="3810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057400" y="4373033"/>
            <a:ext cx="685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005667" y="5257800"/>
            <a:ext cx="609600" cy="914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27258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2400"/>
            <a:ext cx="5638801" cy="543476"/>
          </a:xfrm>
        </p:spPr>
        <p:txBody>
          <a:bodyPr/>
          <a:lstStyle/>
          <a:p>
            <a:pPr algn="ctr"/>
            <a:r>
              <a:rPr lang="en-US" dirty="0">
                <a:solidFill>
                  <a:srgbClr val="FF3399"/>
                </a:solidFill>
              </a:rPr>
              <a:t>P</a:t>
            </a:r>
            <a:r>
              <a:rPr lang="en-US" dirty="0" smtClean="0">
                <a:solidFill>
                  <a:srgbClr val="FF3399"/>
                </a:solidFill>
              </a:rPr>
              <a:t>T Monthly Annual</a:t>
            </a:r>
            <a:endParaRPr lang="en-US" dirty="0">
              <a:solidFill>
                <a:srgbClr val="FF3399"/>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024"/>
          <a:stretch/>
        </p:blipFill>
        <p:spPr>
          <a:xfrm>
            <a:off x="1295400" y="762000"/>
            <a:ext cx="6712172" cy="5829300"/>
          </a:xfrm>
        </p:spPr>
      </p:pic>
      <p:sp>
        <p:nvSpPr>
          <p:cNvPr id="5" name="Oval 4"/>
          <p:cNvSpPr/>
          <p:nvPr/>
        </p:nvSpPr>
        <p:spPr>
          <a:xfrm>
            <a:off x="4114800" y="1447800"/>
            <a:ext cx="381000" cy="6096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200400" y="5257800"/>
            <a:ext cx="609600" cy="8382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4254500"/>
            <a:ext cx="685800" cy="2286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62251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152400"/>
            <a:ext cx="5638801" cy="543476"/>
          </a:xfrm>
        </p:spPr>
        <p:txBody>
          <a:bodyPr/>
          <a:lstStyle/>
          <a:p>
            <a:pPr algn="ctr"/>
            <a:r>
              <a:rPr lang="en-US" dirty="0">
                <a:solidFill>
                  <a:srgbClr val="FF3399"/>
                </a:solidFill>
              </a:rPr>
              <a:t>P</a:t>
            </a:r>
            <a:r>
              <a:rPr lang="en-US" dirty="0" smtClean="0">
                <a:solidFill>
                  <a:srgbClr val="FF3399"/>
                </a:solidFill>
              </a:rPr>
              <a:t>T Monthly Sick</a:t>
            </a:r>
            <a:endParaRPr lang="en-US" dirty="0">
              <a:solidFill>
                <a:srgbClr val="FF3399"/>
              </a:solidFill>
            </a:endParaRP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1664"/>
          <a:stretch/>
        </p:blipFill>
        <p:spPr>
          <a:xfrm>
            <a:off x="1295400" y="762000"/>
            <a:ext cx="6663891" cy="5829300"/>
          </a:xfrm>
        </p:spPr>
      </p:pic>
      <p:sp>
        <p:nvSpPr>
          <p:cNvPr id="5" name="Oval 4"/>
          <p:cNvSpPr/>
          <p:nvPr/>
        </p:nvSpPr>
        <p:spPr>
          <a:xfrm>
            <a:off x="3429000" y="2218266"/>
            <a:ext cx="381000" cy="6096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09800" y="4343400"/>
            <a:ext cx="838200" cy="304800"/>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170767" y="5029200"/>
            <a:ext cx="639233" cy="1210733"/>
          </a:xfrm>
          <a:prstGeom prst="ellipse">
            <a:avLst/>
          </a:prstGeom>
          <a:noFill/>
          <a:ln>
            <a:solidFill>
              <a:srgbClr val="BF03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091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133600" y="1066800"/>
            <a:ext cx="6705600" cy="5465202"/>
          </a:xfrm>
        </p:spPr>
      </p:pic>
      <p:cxnSp>
        <p:nvCxnSpPr>
          <p:cNvPr id="7" name="Elbow Connector 6"/>
          <p:cNvCxnSpPr/>
          <p:nvPr/>
        </p:nvCxnSpPr>
        <p:spPr>
          <a:xfrm rot="10800000">
            <a:off x="1524000" y="914400"/>
            <a:ext cx="914400" cy="45720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6761" y="762000"/>
            <a:ext cx="1600200" cy="923330"/>
          </a:xfrm>
          <a:prstGeom prst="rect">
            <a:avLst/>
          </a:prstGeom>
          <a:noFill/>
          <a:ln w="19050">
            <a:solidFill>
              <a:srgbClr val="FF0000"/>
            </a:solidFill>
          </a:ln>
        </p:spPr>
        <p:txBody>
          <a:bodyPr wrap="square" rtlCol="0">
            <a:spAutoFit/>
          </a:bodyPr>
          <a:lstStyle/>
          <a:p>
            <a:r>
              <a:rPr lang="en-US" dirty="0" smtClean="0"/>
              <a:t>Enter your employee number</a:t>
            </a:r>
            <a:endParaRPr lang="en-US" dirty="0"/>
          </a:p>
        </p:txBody>
      </p:sp>
      <p:cxnSp>
        <p:nvCxnSpPr>
          <p:cNvPr id="11" name="Elbow Connector 10"/>
          <p:cNvCxnSpPr/>
          <p:nvPr/>
        </p:nvCxnSpPr>
        <p:spPr>
          <a:xfrm rot="10800000" flipV="1">
            <a:off x="1676400" y="1371600"/>
            <a:ext cx="1752600" cy="1295399"/>
          </a:xfrm>
          <a:prstGeom prst="bentConnector3">
            <a:avLst/>
          </a:prstGeom>
          <a:ln w="19050">
            <a:solidFill>
              <a:srgbClr val="FF3399"/>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6761" y="2514600"/>
            <a:ext cx="1600200" cy="1754326"/>
          </a:xfrm>
          <a:prstGeom prst="rect">
            <a:avLst/>
          </a:prstGeom>
          <a:noFill/>
          <a:ln w="19050">
            <a:solidFill>
              <a:srgbClr val="FF3399"/>
            </a:solidFill>
          </a:ln>
        </p:spPr>
        <p:txBody>
          <a:bodyPr wrap="square" rtlCol="0">
            <a:spAutoFit/>
          </a:bodyPr>
          <a:lstStyle/>
          <a:p>
            <a:r>
              <a:rPr lang="en-US" dirty="0" smtClean="0"/>
              <a:t>Enter your employee’s name as follows:</a:t>
            </a:r>
          </a:p>
          <a:p>
            <a:r>
              <a:rPr lang="en-US" dirty="0" smtClean="0"/>
              <a:t>Last, First, MI</a:t>
            </a:r>
            <a:endParaRPr lang="en-US" dirty="0"/>
          </a:p>
        </p:txBody>
      </p:sp>
    </p:spTree>
    <p:extLst>
      <p:ext uri="{BB962C8B-B14F-4D97-AF65-F5344CB8AC3E}">
        <p14:creationId xmlns:p14="http://schemas.microsoft.com/office/powerpoint/2010/main" val="27775288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133600" y="1066800"/>
            <a:ext cx="6705600" cy="5465202"/>
          </a:xfrm>
        </p:spPr>
      </p:pic>
      <p:sp>
        <p:nvSpPr>
          <p:cNvPr id="3" name="Oval 2"/>
          <p:cNvSpPr/>
          <p:nvPr/>
        </p:nvSpPr>
        <p:spPr>
          <a:xfrm>
            <a:off x="5410200" y="1371600"/>
            <a:ext cx="17526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Elbow Connector 5"/>
          <p:cNvCxnSpPr>
            <a:stCxn id="3" idx="2"/>
          </p:cNvCxnSpPr>
          <p:nvPr/>
        </p:nvCxnSpPr>
        <p:spPr>
          <a:xfrm rot="10800000" flipV="1">
            <a:off x="1981200" y="1562099"/>
            <a:ext cx="3429000" cy="38101"/>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52400" y="609600"/>
            <a:ext cx="1828800" cy="5262979"/>
          </a:xfrm>
          <a:prstGeom prst="rect">
            <a:avLst/>
          </a:prstGeom>
          <a:noFill/>
        </p:spPr>
        <p:txBody>
          <a:bodyPr wrap="square" rtlCol="0">
            <a:spAutoFit/>
          </a:bodyPr>
          <a:lstStyle/>
          <a:p>
            <a:r>
              <a:rPr lang="en-US" sz="1600" dirty="0" smtClean="0"/>
              <a:t>Here you need to check that your district is covered by the FLSA or Fair Labor &amp; Standards Act.</a:t>
            </a:r>
          </a:p>
          <a:p>
            <a:endParaRPr lang="en-US" sz="1600" dirty="0"/>
          </a:p>
          <a:p>
            <a:r>
              <a:rPr lang="en-US" sz="1600" dirty="0" smtClean="0"/>
              <a:t>The yellow box will explain how to prorate part time employee’s holiday leave and you will need to enter the # of days in the pay period and the number of holidays in the white box.</a:t>
            </a:r>
            <a:endParaRPr lang="en-US" sz="1600" dirty="0"/>
          </a:p>
        </p:txBody>
      </p:sp>
      <p:cxnSp>
        <p:nvCxnSpPr>
          <p:cNvPr id="11" name="Elbow Connector 10"/>
          <p:cNvCxnSpPr/>
          <p:nvPr/>
        </p:nvCxnSpPr>
        <p:spPr>
          <a:xfrm rot="10800000" flipV="1">
            <a:off x="1981200" y="2057398"/>
            <a:ext cx="4876800" cy="2057400"/>
          </a:xfrm>
          <a:prstGeom prst="bentConnector3">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858000" y="1676399"/>
            <a:ext cx="0" cy="38099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29263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381000" y="1143000"/>
            <a:ext cx="6705600" cy="5465202"/>
          </a:xfrm>
        </p:spPr>
      </p:pic>
      <p:sp>
        <p:nvSpPr>
          <p:cNvPr id="3" name="Oval 2"/>
          <p:cNvSpPr/>
          <p:nvPr/>
        </p:nvSpPr>
        <p:spPr>
          <a:xfrm>
            <a:off x="5181600" y="1219200"/>
            <a:ext cx="1981200" cy="609600"/>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3" idx="4"/>
          </p:cNvCxnSpPr>
          <p:nvPr/>
        </p:nvCxnSpPr>
        <p:spPr>
          <a:xfrm>
            <a:off x="6172200" y="1828800"/>
            <a:ext cx="1447800" cy="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467600" y="990600"/>
            <a:ext cx="1524000" cy="2862322"/>
          </a:xfrm>
          <a:prstGeom prst="rect">
            <a:avLst/>
          </a:prstGeom>
          <a:noFill/>
        </p:spPr>
        <p:txBody>
          <a:bodyPr wrap="square" rtlCol="0">
            <a:spAutoFit/>
          </a:bodyPr>
          <a:lstStyle/>
          <a:p>
            <a:r>
              <a:rPr lang="en-US" dirty="0" smtClean="0"/>
              <a:t>These boxes are optional but you would put in your check number and the rate of pay. </a:t>
            </a:r>
            <a:endParaRPr lang="en-US" dirty="0"/>
          </a:p>
        </p:txBody>
      </p:sp>
    </p:spTree>
    <p:extLst>
      <p:ext uri="{BB962C8B-B14F-4D97-AF65-F5344CB8AC3E}">
        <p14:creationId xmlns:p14="http://schemas.microsoft.com/office/powerpoint/2010/main" val="471541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125113" cy="924475"/>
          </a:xfrm>
        </p:spPr>
        <p:txBody>
          <a:bodyPr/>
          <a:lstStyle/>
          <a:p>
            <a:pPr algn="ctr"/>
            <a:r>
              <a:rPr lang="en-US" dirty="0" smtClean="0">
                <a:solidFill>
                  <a:schemeClr val="accent6">
                    <a:lumMod val="60000"/>
                    <a:lumOff val="40000"/>
                  </a:schemeClr>
                </a:solidFill>
              </a:rPr>
              <a:t>Example</a:t>
            </a:r>
            <a:endParaRPr lang="en-US" dirty="0">
              <a:solidFill>
                <a:schemeClr val="accent6">
                  <a:lumMod val="60000"/>
                  <a:lumOff val="40000"/>
                </a:schemeClr>
              </a:solidFill>
            </a:endParaRPr>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875"/>
          <a:stretch/>
        </p:blipFill>
        <p:spPr>
          <a:xfrm>
            <a:off x="1295400" y="762000"/>
            <a:ext cx="6723412" cy="5829300"/>
          </a:xfrm>
        </p:spPr>
      </p:pic>
    </p:spTree>
    <p:extLst>
      <p:ext uri="{BB962C8B-B14F-4D97-AF65-F5344CB8AC3E}">
        <p14:creationId xmlns:p14="http://schemas.microsoft.com/office/powerpoint/2010/main" val="1545841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133600" y="1066800"/>
            <a:ext cx="6705600" cy="5465202"/>
          </a:xfrm>
        </p:spPr>
      </p:pic>
      <p:cxnSp>
        <p:nvCxnSpPr>
          <p:cNvPr id="5" name="Straight Arrow Connector 4"/>
          <p:cNvCxnSpPr/>
          <p:nvPr/>
        </p:nvCxnSpPr>
        <p:spPr>
          <a:xfrm flipH="1">
            <a:off x="1371600" y="1600200"/>
            <a:ext cx="1371600" cy="152400"/>
          </a:xfrm>
          <a:prstGeom prst="straightConnector1">
            <a:avLst/>
          </a:prstGeom>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1600200" y="1600200"/>
            <a:ext cx="2971800" cy="12573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52400" y="1600200"/>
            <a:ext cx="1447800" cy="923330"/>
          </a:xfrm>
          <a:prstGeom prst="rect">
            <a:avLst/>
          </a:prstGeom>
          <a:noFill/>
          <a:ln w="19050">
            <a:solidFill>
              <a:schemeClr val="accent6"/>
            </a:solidFill>
          </a:ln>
        </p:spPr>
        <p:txBody>
          <a:bodyPr wrap="square" rtlCol="0">
            <a:spAutoFit/>
          </a:bodyPr>
          <a:lstStyle/>
          <a:p>
            <a:r>
              <a:rPr lang="en-US" dirty="0" smtClean="0"/>
              <a:t>Enter the pay period begin date</a:t>
            </a:r>
            <a:endParaRPr lang="en-US" dirty="0"/>
          </a:p>
        </p:txBody>
      </p:sp>
      <p:sp>
        <p:nvSpPr>
          <p:cNvPr id="9" name="TextBox 8"/>
          <p:cNvSpPr txBox="1"/>
          <p:nvPr/>
        </p:nvSpPr>
        <p:spPr>
          <a:xfrm>
            <a:off x="128257" y="2667000"/>
            <a:ext cx="1447800" cy="923330"/>
          </a:xfrm>
          <a:prstGeom prst="rect">
            <a:avLst/>
          </a:prstGeom>
          <a:noFill/>
          <a:ln w="19050">
            <a:solidFill>
              <a:srgbClr val="FF0000"/>
            </a:solidFill>
          </a:ln>
        </p:spPr>
        <p:txBody>
          <a:bodyPr wrap="square" rtlCol="0">
            <a:spAutoFit/>
          </a:bodyPr>
          <a:lstStyle/>
          <a:p>
            <a:r>
              <a:rPr lang="en-US" dirty="0" smtClean="0"/>
              <a:t>Enter the pay period end date</a:t>
            </a:r>
            <a:endParaRPr lang="en-US" dirty="0"/>
          </a:p>
        </p:txBody>
      </p:sp>
      <p:sp>
        <p:nvSpPr>
          <p:cNvPr id="12" name="Oval 11"/>
          <p:cNvSpPr/>
          <p:nvPr/>
        </p:nvSpPr>
        <p:spPr>
          <a:xfrm>
            <a:off x="4572000" y="1592654"/>
            <a:ext cx="762000" cy="236145"/>
          </a:xfrm>
          <a:prstGeom prst="ellipse">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Elbow Connector 13"/>
          <p:cNvCxnSpPr>
            <a:stCxn id="12" idx="2"/>
          </p:cNvCxnSpPr>
          <p:nvPr/>
        </p:nvCxnSpPr>
        <p:spPr>
          <a:xfrm rot="10800000" flipV="1">
            <a:off x="1752600" y="1710726"/>
            <a:ext cx="2819400" cy="2708871"/>
          </a:xfrm>
          <a:prstGeom prst="bentConnector3">
            <a:avLst/>
          </a:prstGeom>
          <a:ln w="19050">
            <a:solidFill>
              <a:srgbClr val="FF3399"/>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81068" y="4190999"/>
            <a:ext cx="1600200" cy="1200329"/>
          </a:xfrm>
          <a:prstGeom prst="rect">
            <a:avLst/>
          </a:prstGeom>
          <a:noFill/>
          <a:ln w="22225">
            <a:solidFill>
              <a:srgbClr val="FF3399"/>
            </a:solidFill>
          </a:ln>
        </p:spPr>
        <p:txBody>
          <a:bodyPr wrap="square" rtlCol="0">
            <a:spAutoFit/>
          </a:bodyPr>
          <a:lstStyle/>
          <a:p>
            <a:r>
              <a:rPr lang="en-US" dirty="0" smtClean="0"/>
              <a:t>Enter each day of the pay period here</a:t>
            </a:r>
            <a:endParaRPr lang="en-US" dirty="0"/>
          </a:p>
        </p:txBody>
      </p:sp>
    </p:spTree>
    <p:extLst>
      <p:ext uri="{BB962C8B-B14F-4D97-AF65-F5344CB8AC3E}">
        <p14:creationId xmlns:p14="http://schemas.microsoft.com/office/powerpoint/2010/main" val="11823595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10989"/>
          <a:stretch/>
        </p:blipFill>
        <p:spPr>
          <a:xfrm>
            <a:off x="2133600" y="1066800"/>
            <a:ext cx="6705600" cy="5465202"/>
          </a:xfrm>
        </p:spPr>
      </p:pic>
      <p:sp>
        <p:nvSpPr>
          <p:cNvPr id="3" name="Oval 2"/>
          <p:cNvSpPr/>
          <p:nvPr/>
        </p:nvSpPr>
        <p:spPr>
          <a:xfrm>
            <a:off x="2438400" y="1676400"/>
            <a:ext cx="838200" cy="1066800"/>
          </a:xfrm>
          <a:prstGeom prst="ellipse">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H="1">
            <a:off x="1524000" y="1905000"/>
            <a:ext cx="9906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66255" y="897791"/>
            <a:ext cx="1752600" cy="3046988"/>
          </a:xfrm>
          <a:prstGeom prst="rect">
            <a:avLst/>
          </a:prstGeom>
          <a:noFill/>
        </p:spPr>
        <p:txBody>
          <a:bodyPr wrap="square" rtlCol="0">
            <a:spAutoFit/>
          </a:bodyPr>
          <a:lstStyle/>
          <a:p>
            <a:r>
              <a:rPr lang="en-US" sz="1600" dirty="0" smtClean="0"/>
              <a:t>Here you can enter either your different grants or projects or anything that the district would like to track or that your district pays on.. (Payroll Items)</a:t>
            </a:r>
            <a:endParaRPr lang="en-US" sz="1600" dirty="0"/>
          </a:p>
        </p:txBody>
      </p:sp>
      <p:sp>
        <p:nvSpPr>
          <p:cNvPr id="9" name="Rectangle 8"/>
          <p:cNvSpPr/>
          <p:nvPr/>
        </p:nvSpPr>
        <p:spPr>
          <a:xfrm>
            <a:off x="4038600" y="1905000"/>
            <a:ext cx="2286000" cy="609600"/>
          </a:xfrm>
          <a:prstGeom prst="rect">
            <a:avLst/>
          </a:prstGeom>
          <a:noFill/>
          <a:ln>
            <a:solidFill>
              <a:srgbClr val="FF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Elbow Connector 13"/>
          <p:cNvCxnSpPr/>
          <p:nvPr/>
        </p:nvCxnSpPr>
        <p:spPr>
          <a:xfrm rot="10800000" flipV="1">
            <a:off x="1600200" y="2514600"/>
            <a:ext cx="2971800" cy="1905000"/>
          </a:xfrm>
          <a:prstGeom prst="bentConnector3">
            <a:avLst/>
          </a:prstGeom>
          <a:ln w="19050">
            <a:solidFill>
              <a:srgbClr val="FF3399"/>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2400" y="4191000"/>
            <a:ext cx="1866900" cy="1815882"/>
          </a:xfrm>
          <a:prstGeom prst="rect">
            <a:avLst/>
          </a:prstGeom>
          <a:noFill/>
        </p:spPr>
        <p:txBody>
          <a:bodyPr wrap="square" rtlCol="0">
            <a:spAutoFit/>
          </a:bodyPr>
          <a:lstStyle/>
          <a:p>
            <a:r>
              <a:rPr lang="en-US" sz="1600" dirty="0" smtClean="0"/>
              <a:t>Enter the number of hours per program or payroll item for the appropriate date</a:t>
            </a:r>
            <a:endParaRPr lang="en-US" sz="1600" dirty="0"/>
          </a:p>
        </p:txBody>
      </p:sp>
    </p:spTree>
    <p:extLst>
      <p:ext uri="{BB962C8B-B14F-4D97-AF65-F5344CB8AC3E}">
        <p14:creationId xmlns:p14="http://schemas.microsoft.com/office/powerpoint/2010/main" val="1706969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Spring">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Spring</Template>
  <TotalTime>601</TotalTime>
  <Words>1128</Words>
  <Application>Microsoft Office PowerPoint</Application>
  <PresentationFormat>On-screen Show (4:3)</PresentationFormat>
  <Paragraphs>99</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Spring</vt:lpstr>
      <vt:lpstr>PowerPoint Presentation</vt:lpstr>
      <vt:lpstr>PowerPoint Presentation</vt:lpstr>
      <vt:lpstr>PowerPoint Presentation</vt:lpstr>
      <vt:lpstr>PowerPoint Presentation</vt:lpstr>
      <vt:lpstr>PowerPoint Presentation</vt:lpstr>
      <vt:lpstr>PowerPoint Presentation</vt:lpstr>
      <vt:lpstr>Example</vt:lpstr>
      <vt:lpstr>PowerPoint Presentation</vt:lpstr>
      <vt:lpstr>PowerPoint Presentation</vt:lpstr>
      <vt:lpstr>PowerPoint Presentation</vt:lpstr>
      <vt:lpstr>PowerPoint Presentation</vt:lpstr>
      <vt:lpstr>PowerPoint Presentation</vt:lpstr>
      <vt:lpstr>Overtime Example</vt:lpstr>
      <vt:lpstr>Overtime Example</vt:lpstr>
      <vt:lpstr>Overtime Example</vt:lpstr>
      <vt:lpstr>Comp Time  Example</vt:lpstr>
      <vt:lpstr>Comp Time  Example</vt:lpstr>
      <vt:lpstr>Comp Time  Example</vt:lpstr>
      <vt:lpstr>PowerPoint Presentation</vt:lpstr>
      <vt:lpstr>Quick Guide on figuring leave</vt:lpstr>
      <vt:lpstr>PowerPoint Presentation</vt:lpstr>
      <vt:lpstr>PowerPoint Presentation</vt:lpstr>
      <vt:lpstr>PT Bi-Weekly Example</vt:lpstr>
      <vt:lpstr>PT Monthly Example</vt:lpstr>
      <vt:lpstr>FT Bi-Weekly Example</vt:lpstr>
      <vt:lpstr>FT Monthly Example</vt:lpstr>
      <vt:lpstr>Sick &amp; Annual  Leave</vt:lpstr>
      <vt:lpstr>PowerPoint Presentation</vt:lpstr>
      <vt:lpstr>FT Bi-Weekly Sick</vt:lpstr>
      <vt:lpstr>FT Bi-Weekly Annual</vt:lpstr>
      <vt:lpstr>FT Monthly Annual</vt:lpstr>
      <vt:lpstr>FT Monthly Sick</vt:lpstr>
      <vt:lpstr>PT Bi-Weekly Sick</vt:lpstr>
      <vt:lpstr>PT Bi-Weekly Annual</vt:lpstr>
      <vt:lpstr>PT Monthly Annual</vt:lpstr>
      <vt:lpstr>PT Monthly Sick</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Petroleum County Conservation District</dc:creator>
  <cp:lastModifiedBy>Petroleum County Conservation District</cp:lastModifiedBy>
  <cp:revision>57</cp:revision>
  <dcterms:created xsi:type="dcterms:W3CDTF">2015-02-05T18:20:57Z</dcterms:created>
  <dcterms:modified xsi:type="dcterms:W3CDTF">2015-05-14T16:23:46Z</dcterms:modified>
</cp:coreProperties>
</file>