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2"/>
  </p:notesMasterIdLst>
  <p:sldIdLst>
    <p:sldId id="256" r:id="rId2"/>
    <p:sldId id="257" r:id="rId3"/>
    <p:sldId id="263" r:id="rId4"/>
    <p:sldId id="258" r:id="rId5"/>
    <p:sldId id="259" r:id="rId6"/>
    <p:sldId id="260" r:id="rId7"/>
    <p:sldId id="261" r:id="rId8"/>
    <p:sldId id="262" r:id="rId9"/>
    <p:sldId id="266" r:id="rId10"/>
    <p:sldId id="265" r:id="rId11"/>
    <p:sldId id="267" r:id="rId12"/>
    <p:sldId id="278" r:id="rId13"/>
    <p:sldId id="279" r:id="rId14"/>
    <p:sldId id="280" r:id="rId15"/>
    <p:sldId id="281" r:id="rId16"/>
    <p:sldId id="282" r:id="rId17"/>
    <p:sldId id="283" r:id="rId18"/>
    <p:sldId id="285" r:id="rId19"/>
    <p:sldId id="284" r:id="rId20"/>
    <p:sldId id="286" r:id="rId21"/>
    <p:sldId id="288" r:id="rId22"/>
    <p:sldId id="268" r:id="rId23"/>
    <p:sldId id="269" r:id="rId24"/>
    <p:sldId id="270" r:id="rId25"/>
    <p:sldId id="277" r:id="rId26"/>
    <p:sldId id="272" r:id="rId27"/>
    <p:sldId id="273" r:id="rId28"/>
    <p:sldId id="274" r:id="rId29"/>
    <p:sldId id="276" r:id="rId30"/>
    <p:sldId id="271"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2"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30A3D7-4848-4CFD-9340-5B8931A34973}" type="datetimeFigureOut">
              <a:rPr lang="en-US" smtClean="0"/>
              <a:t>3/30/2015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DCB200-3D9A-4E30-867F-F4920B373CBE}" type="slidenum">
              <a:rPr lang="en-US" smtClean="0"/>
              <a:t>‹#›</a:t>
            </a:fld>
            <a:endParaRPr lang="en-US"/>
          </a:p>
        </p:txBody>
      </p:sp>
    </p:spTree>
    <p:extLst>
      <p:ext uri="{BB962C8B-B14F-4D97-AF65-F5344CB8AC3E}">
        <p14:creationId xmlns:p14="http://schemas.microsoft.com/office/powerpoint/2010/main" val="25838008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0A08D6-A7B9-4E97-AC53-3682449B7C7A}" type="datetimeFigureOut">
              <a:rPr lang="en-US" smtClean="0"/>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A08D6-A7B9-4E97-AC53-3682449B7C7A}" type="datetimeFigureOut">
              <a:rPr lang="en-US" smtClean="0"/>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A08D6-A7B9-4E97-AC53-3682449B7C7A}" type="datetimeFigureOut">
              <a:rPr lang="en-US" smtClean="0"/>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A08D6-A7B9-4E97-AC53-3682449B7C7A}" type="datetimeFigureOut">
              <a:rPr lang="en-US" smtClean="0"/>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0A08D6-A7B9-4E97-AC53-3682449B7C7A}" type="datetimeFigureOut">
              <a:rPr lang="en-US" smtClean="0"/>
              <a:t>3/30/2015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B0A08D6-A7B9-4E97-AC53-3682449B7C7A}" type="datetimeFigureOut">
              <a:rPr lang="en-US" smtClean="0"/>
              <a:t>3/30/2015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0A08D6-A7B9-4E97-AC53-3682449B7C7A}" type="datetimeFigureOut">
              <a:rPr lang="en-US" smtClean="0"/>
              <a:t>3/30/2015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0A08D6-A7B9-4E97-AC53-3682449B7C7A}" type="datetimeFigureOut">
              <a:rPr lang="en-US" smtClean="0"/>
              <a:t>3/30/2015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0A08D6-A7B9-4E97-AC53-3682449B7C7A}" type="datetimeFigureOut">
              <a:rPr lang="en-US" smtClean="0"/>
              <a:t>3/30/2015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0A08D6-A7B9-4E97-AC53-3682449B7C7A}" type="datetimeFigureOut">
              <a:rPr lang="en-US" smtClean="0"/>
              <a:t>3/30/2015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8D75A2-F2A9-42FA-AFB7-DC3408939C9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0A08D6-A7B9-4E97-AC53-3682449B7C7A}" type="datetimeFigureOut">
              <a:rPr lang="en-US" smtClean="0"/>
              <a:t>3/30/2015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8D75A2-F2A9-42FA-AFB7-DC3408939C9D}" type="slidenum">
              <a:rPr lang="en-US" smtClean="0"/>
              <a:t>‹#›</a:t>
            </a:fld>
            <a:endParaRPr lang="en-US"/>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8B0A08D6-A7B9-4E97-AC53-3682449B7C7A}" type="datetimeFigureOut">
              <a:rPr lang="en-US" smtClean="0"/>
              <a:t>3/30/2015</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918D75A2-F2A9-42FA-AFB7-DC3408939C9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432" y="304800"/>
            <a:ext cx="4499950" cy="1938992"/>
          </a:xfrm>
          <a:prstGeom prst="rect">
            <a:avLst/>
          </a:prstGeom>
          <a:noFill/>
        </p:spPr>
        <p:txBody>
          <a:bodyPr wrap="none" lIns="91440" tIns="45720" rIns="91440" bIns="45720">
            <a:spAutoFit/>
          </a:bodyPr>
          <a:lstStyle/>
          <a:p>
            <a:pPr algn="ctr"/>
            <a:r>
              <a:rPr lang="en-US" sz="6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Getting</a:t>
            </a:r>
            <a:endParaRPr lang="en-US" sz="6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r>
              <a:rPr lang="en-US" sz="6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Personnel</a:t>
            </a:r>
            <a:endParaRPr lang="en-US" sz="6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2" name="Rectangle 1"/>
          <p:cNvSpPr/>
          <p:nvPr/>
        </p:nvSpPr>
        <p:spPr>
          <a:xfrm>
            <a:off x="1064142" y="3886200"/>
            <a:ext cx="6944530" cy="1323439"/>
          </a:xfrm>
          <a:prstGeom prst="rect">
            <a:avLst/>
          </a:prstGeom>
          <a:noFill/>
        </p:spPr>
        <p:txBody>
          <a:bodyPr wrap="none" lIns="91440" tIns="45720" rIns="91440" bIns="45720">
            <a:spAutoFit/>
          </a:bodyPr>
          <a:lstStyle/>
          <a:p>
            <a:pPr algn="ctr"/>
            <a:r>
              <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Gathering &amp; Entering </a:t>
            </a:r>
          </a:p>
          <a:p>
            <a:pPr algn="ctr"/>
            <a:r>
              <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Employees Information</a:t>
            </a:r>
          </a:p>
        </p:txBody>
      </p:sp>
    </p:spTree>
    <p:extLst>
      <p:ext uri="{BB962C8B-B14F-4D97-AF65-F5344CB8AC3E}">
        <p14:creationId xmlns:p14="http://schemas.microsoft.com/office/powerpoint/2010/main" val="8320887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Retirement Change Forms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909119"/>
            <a:ext cx="3359677" cy="4348681"/>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2244" b="3894"/>
          <a:stretch/>
        </p:blipFill>
        <p:spPr>
          <a:xfrm>
            <a:off x="5486400" y="914400"/>
            <a:ext cx="3505200" cy="4257685"/>
          </a:xfrm>
          <a:prstGeom prst="rect">
            <a:avLst/>
          </a:prstGeom>
        </p:spPr>
      </p:pic>
      <p:sp>
        <p:nvSpPr>
          <p:cNvPr id="6" name="TextBox 5"/>
          <p:cNvSpPr txBox="1"/>
          <p:nvPr/>
        </p:nvSpPr>
        <p:spPr>
          <a:xfrm>
            <a:off x="452673" y="5334000"/>
            <a:ext cx="8458200" cy="1200329"/>
          </a:xfrm>
          <a:prstGeom prst="rect">
            <a:avLst/>
          </a:prstGeom>
          <a:noFill/>
        </p:spPr>
        <p:txBody>
          <a:bodyPr wrap="square" rtlCol="0">
            <a:spAutoFit/>
          </a:bodyPr>
          <a:lstStyle/>
          <a:p>
            <a:r>
              <a:rPr lang="en-US" dirty="0" smtClean="0"/>
              <a:t>If the employee changes their name due to marriage, divorce they use the form on the right to note those changes.  If the employee needs to change their beneficiaries they use the form on the left.  File a copy in the employee’s personnel file.</a:t>
            </a:r>
            <a:endParaRPr lang="en-US" dirty="0"/>
          </a:p>
        </p:txBody>
      </p:sp>
    </p:spTree>
    <p:extLst>
      <p:ext uri="{BB962C8B-B14F-4D97-AF65-F5344CB8AC3E}">
        <p14:creationId xmlns:p14="http://schemas.microsoft.com/office/powerpoint/2010/main" val="1617909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E-verifying New Employees</a:t>
            </a:r>
            <a:endParaRPr lang="en-US"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Ø"/>
            </a:pPr>
            <a:r>
              <a:rPr lang="en-US" sz="2000" dirty="0" smtClean="0"/>
              <a:t>Ensure that the district is able to use the e-verify system on the Social Security website to verify social security numbers.</a:t>
            </a:r>
          </a:p>
          <a:p>
            <a:pPr marL="0" indent="0">
              <a:buNone/>
            </a:pPr>
            <a:endParaRPr lang="en-US" sz="2000" dirty="0" smtClean="0"/>
          </a:p>
          <a:p>
            <a:pPr>
              <a:buFont typeface="Wingdings" panose="05000000000000000000" pitchFamily="2" charset="2"/>
              <a:buChar char="Ø"/>
            </a:pPr>
            <a:r>
              <a:rPr lang="en-US" sz="2000" dirty="0" smtClean="0"/>
              <a:t>Verify all employees social security numbers through the system upon hire and keep a record.</a:t>
            </a:r>
          </a:p>
          <a:p>
            <a:pPr marL="0" indent="0">
              <a:buNone/>
            </a:pPr>
            <a:endParaRPr lang="en-US" sz="2000" dirty="0" smtClean="0"/>
          </a:p>
          <a:p>
            <a:pPr>
              <a:buFont typeface="Wingdings" panose="05000000000000000000" pitchFamily="2" charset="2"/>
              <a:buChar char="Ø"/>
            </a:pPr>
            <a:r>
              <a:rPr lang="en-US" sz="2000" dirty="0" smtClean="0"/>
              <a:t>This step should be done by the district unless the district has protocol stating otherwise.</a:t>
            </a:r>
            <a:endParaRPr lang="en-US" sz="2000" dirty="0"/>
          </a:p>
        </p:txBody>
      </p:sp>
    </p:spTree>
    <p:extLst>
      <p:ext uri="{BB962C8B-B14F-4D97-AF65-F5344CB8AC3E}">
        <p14:creationId xmlns:p14="http://schemas.microsoft.com/office/powerpoint/2010/main" val="22562051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924475"/>
          </a:xfrm>
        </p:spPr>
        <p:txBody>
          <a:bodyPr/>
          <a:lstStyle/>
          <a:p>
            <a:pPr algn="ctr"/>
            <a:r>
              <a:rPr lang="en-US" sz="2400" dirty="0" smtClean="0"/>
              <a:t>Getting access to the Social Security Website http://www.socialsecurity.gov/bso/bsowelcome.htm</a:t>
            </a:r>
            <a:endParaRPr lang="en-US" sz="2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2314114"/>
            <a:ext cx="7124700" cy="4086686"/>
          </a:xfrm>
        </p:spPr>
      </p:pic>
    </p:spTree>
    <p:extLst>
      <p:ext uri="{BB962C8B-B14F-4D97-AF65-F5344CB8AC3E}">
        <p14:creationId xmlns:p14="http://schemas.microsoft.com/office/powerpoint/2010/main" val="13410601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381000"/>
            <a:ext cx="7125113" cy="1524000"/>
          </a:xfrm>
        </p:spPr>
        <p:txBody>
          <a:bodyPr/>
          <a:lstStyle/>
          <a:p>
            <a:r>
              <a:rPr lang="en-US" sz="2400" dirty="0" smtClean="0"/>
              <a:t>Click on the register button or complete phone registration. Note if you click the phone registration someone will walk you through the process. </a:t>
            </a:r>
            <a:endParaRPr lang="en-US" sz="2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2314114"/>
            <a:ext cx="7124700" cy="4010486"/>
          </a:xfrm>
        </p:spPr>
      </p:pic>
      <p:sp>
        <p:nvSpPr>
          <p:cNvPr id="5" name="Oval 4"/>
          <p:cNvSpPr/>
          <p:nvPr/>
        </p:nvSpPr>
        <p:spPr>
          <a:xfrm>
            <a:off x="5029200" y="3352800"/>
            <a:ext cx="1524000" cy="990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7546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through the requirements and then click the I agree button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2286000"/>
            <a:ext cx="7696200" cy="3581400"/>
          </a:xfrm>
        </p:spPr>
      </p:pic>
      <p:sp>
        <p:nvSpPr>
          <p:cNvPr id="6" name="Oval 5"/>
          <p:cNvSpPr/>
          <p:nvPr/>
        </p:nvSpPr>
        <p:spPr>
          <a:xfrm>
            <a:off x="7924800" y="5334000"/>
            <a:ext cx="9144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1161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924475"/>
          </a:xfrm>
        </p:spPr>
        <p:txBody>
          <a:bodyPr/>
          <a:lstStyle/>
          <a:p>
            <a:r>
              <a:rPr lang="en-US" sz="2400" dirty="0" smtClean="0"/>
              <a:t>Enter your information and then click next in the bottom right corner.</a:t>
            </a:r>
            <a:endParaRPr lang="en-US" sz="24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295400"/>
            <a:ext cx="76962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7772400" y="5334000"/>
            <a:ext cx="4572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57200" y="5715000"/>
            <a:ext cx="8229600" cy="646331"/>
          </a:xfrm>
          <a:prstGeom prst="rect">
            <a:avLst/>
          </a:prstGeom>
          <a:noFill/>
        </p:spPr>
        <p:txBody>
          <a:bodyPr wrap="square" rtlCol="0">
            <a:spAutoFit/>
          </a:bodyPr>
          <a:lstStyle/>
          <a:p>
            <a:r>
              <a:rPr lang="en-US" dirty="0" smtClean="0"/>
              <a:t>Continue to follow the prompts and directions until you have a successful registration.</a:t>
            </a:r>
            <a:endParaRPr lang="en-US" dirty="0"/>
          </a:p>
        </p:txBody>
      </p:sp>
    </p:spTree>
    <p:extLst>
      <p:ext uri="{BB962C8B-B14F-4D97-AF65-F5344CB8AC3E}">
        <p14:creationId xmlns:p14="http://schemas.microsoft.com/office/powerpoint/2010/main" val="6007818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848599" cy="990600"/>
          </a:xfrm>
        </p:spPr>
        <p:txBody>
          <a:bodyPr/>
          <a:lstStyle/>
          <a:p>
            <a:r>
              <a:rPr lang="en-US" sz="1800" dirty="0" smtClean="0"/>
              <a:t>Click on the homepage and then log-in.  Enter the username and password that they gave you. Now click Log in on the bottom right corner.</a:t>
            </a:r>
            <a:endParaRPr lang="en-US" sz="18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09601" y="1371600"/>
            <a:ext cx="4038600" cy="3657600"/>
          </a:xfrm>
        </p:spPr>
      </p:pic>
      <p:sp>
        <p:nvSpPr>
          <p:cNvPr id="5" name="Oval 4"/>
          <p:cNvSpPr/>
          <p:nvPr/>
        </p:nvSpPr>
        <p:spPr>
          <a:xfrm>
            <a:off x="2819400" y="2590800"/>
            <a:ext cx="914400" cy="15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3886200"/>
            <a:ext cx="7629131" cy="2590800"/>
          </a:xfrm>
          <a:prstGeom prst="rect">
            <a:avLst/>
          </a:prstGeom>
        </p:spPr>
      </p:pic>
      <p:sp>
        <p:nvSpPr>
          <p:cNvPr id="7" name="Oval 6"/>
          <p:cNvSpPr/>
          <p:nvPr/>
        </p:nvSpPr>
        <p:spPr>
          <a:xfrm>
            <a:off x="6934200" y="4724400"/>
            <a:ext cx="9144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8077200" y="5791200"/>
            <a:ext cx="9144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52688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on the “Social Security Number Verification Service”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2691048"/>
            <a:ext cx="7124700" cy="2947752"/>
          </a:xfrm>
        </p:spPr>
      </p:pic>
      <p:sp>
        <p:nvSpPr>
          <p:cNvPr id="5" name="Oval 4"/>
          <p:cNvSpPr/>
          <p:nvPr/>
        </p:nvSpPr>
        <p:spPr>
          <a:xfrm>
            <a:off x="2590800" y="4114800"/>
            <a:ext cx="16764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51610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on “Request Online SSN verification”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2699119"/>
            <a:ext cx="7124700" cy="3168281"/>
          </a:xfrm>
        </p:spPr>
      </p:pic>
      <p:sp>
        <p:nvSpPr>
          <p:cNvPr id="5" name="Oval 4"/>
          <p:cNvSpPr/>
          <p:nvPr/>
        </p:nvSpPr>
        <p:spPr>
          <a:xfrm>
            <a:off x="2209800" y="3276600"/>
            <a:ext cx="502920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2779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077199" cy="924475"/>
          </a:xfrm>
        </p:spPr>
        <p:txBody>
          <a:bodyPr/>
          <a:lstStyle/>
          <a:p>
            <a:r>
              <a:rPr lang="en-US" sz="2000" dirty="0" smtClean="0"/>
              <a:t>Read the information on this page then click on the “accept” button at the bottom</a:t>
            </a:r>
            <a:r>
              <a:rPr lang="en-US" dirty="0" smtClean="0"/>
              <a: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43000" y="1143000"/>
            <a:ext cx="7124700" cy="264631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3815913"/>
            <a:ext cx="7162800" cy="2621672"/>
          </a:xfrm>
          <a:prstGeom prst="rect">
            <a:avLst/>
          </a:prstGeom>
        </p:spPr>
      </p:pic>
      <p:sp>
        <p:nvSpPr>
          <p:cNvPr id="6" name="Oval 5"/>
          <p:cNvSpPr/>
          <p:nvPr/>
        </p:nvSpPr>
        <p:spPr>
          <a:xfrm>
            <a:off x="4214388" y="6297950"/>
            <a:ext cx="457200" cy="13963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03283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4992" y="1219200"/>
            <a:ext cx="8458200" cy="2585323"/>
          </a:xfrm>
          <a:prstGeom prst="rect">
            <a:avLst/>
          </a:prstGeom>
          <a:noFill/>
        </p:spPr>
        <p:txBody>
          <a:bodyPr wrap="square" rtlCol="0">
            <a:spAutoFit/>
          </a:bodyPr>
          <a:lstStyle/>
          <a:p>
            <a:pPr algn="ctr"/>
            <a:r>
              <a:rPr lang="en-US" sz="5400" dirty="0" smtClean="0"/>
              <a:t>Gathering the proper forms and </a:t>
            </a:r>
          </a:p>
          <a:p>
            <a:pPr algn="ctr"/>
            <a:r>
              <a:rPr lang="en-US" sz="5400" dirty="0" smtClean="0"/>
              <a:t>paperwork for employees</a:t>
            </a:r>
            <a:endParaRPr lang="en-US" sz="5400" dirty="0"/>
          </a:p>
        </p:txBody>
      </p:sp>
      <p:sp>
        <p:nvSpPr>
          <p:cNvPr id="2" name="TextBox 1"/>
          <p:cNvSpPr txBox="1"/>
          <p:nvPr/>
        </p:nvSpPr>
        <p:spPr>
          <a:xfrm>
            <a:off x="838200" y="5334000"/>
            <a:ext cx="7696200" cy="923330"/>
          </a:xfrm>
          <a:prstGeom prst="rect">
            <a:avLst/>
          </a:prstGeom>
          <a:noFill/>
        </p:spPr>
        <p:txBody>
          <a:bodyPr wrap="square" rtlCol="0">
            <a:spAutoFit/>
          </a:bodyPr>
          <a:lstStyle/>
          <a:p>
            <a:r>
              <a:rPr lang="en-US" dirty="0" smtClean="0"/>
              <a:t>Note:  All paperwork should be returned to the District Office and the Administrator should forward to the proper person from their after coping for the employees files.</a:t>
            </a:r>
            <a:endParaRPr lang="en-US" dirty="0"/>
          </a:p>
        </p:txBody>
      </p:sp>
    </p:spTree>
    <p:extLst>
      <p:ext uri="{BB962C8B-B14F-4D97-AF65-F5344CB8AC3E}">
        <p14:creationId xmlns:p14="http://schemas.microsoft.com/office/powerpoint/2010/main" val="22852949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924475"/>
          </a:xfrm>
        </p:spPr>
        <p:txBody>
          <a:bodyPr/>
          <a:lstStyle/>
          <a:p>
            <a:r>
              <a:rPr lang="en-US" sz="2000" dirty="0" smtClean="0"/>
              <a:t>Enter the employee’s information in the correct fields and the click submit.  Print the report for your records.</a:t>
            </a: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371600"/>
            <a:ext cx="6846035" cy="4800600"/>
          </a:xfrm>
        </p:spPr>
      </p:pic>
      <p:sp>
        <p:nvSpPr>
          <p:cNvPr id="5" name="Oval 4"/>
          <p:cNvSpPr/>
          <p:nvPr/>
        </p:nvSpPr>
        <p:spPr>
          <a:xfrm>
            <a:off x="3733800" y="5257800"/>
            <a:ext cx="6096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8471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133600"/>
            <a:ext cx="7125113" cy="1457875"/>
          </a:xfrm>
        </p:spPr>
        <p:txBody>
          <a:bodyPr/>
          <a:lstStyle/>
          <a:p>
            <a:pPr algn="ctr"/>
            <a:r>
              <a:rPr lang="en-US" sz="3600" dirty="0" smtClean="0"/>
              <a:t>Remember to verify every employee upon hire.</a:t>
            </a:r>
            <a:br>
              <a:rPr lang="en-US" sz="3600" dirty="0" smtClean="0"/>
            </a:br>
            <a:r>
              <a:rPr lang="en-US" sz="3600" dirty="0" smtClean="0"/>
              <a:t/>
            </a:r>
            <a:br>
              <a:rPr lang="en-US" sz="3600" dirty="0" smtClean="0"/>
            </a:br>
            <a:r>
              <a:rPr lang="en-US" sz="3600" dirty="0" smtClean="0"/>
              <a:t>Keep a copy of the report for the districts employment records.</a:t>
            </a:r>
            <a:endParaRPr lang="en-US" sz="3600" dirty="0"/>
          </a:p>
        </p:txBody>
      </p:sp>
    </p:spTree>
    <p:extLst>
      <p:ext uri="{BB962C8B-B14F-4D97-AF65-F5344CB8AC3E}">
        <p14:creationId xmlns:p14="http://schemas.microsoft.com/office/powerpoint/2010/main" val="14878568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977612" cy="924475"/>
          </a:xfrm>
        </p:spPr>
        <p:txBody>
          <a:bodyPr>
            <a:normAutofit fontScale="90000"/>
          </a:bodyPr>
          <a:lstStyle/>
          <a:p>
            <a:r>
              <a:rPr lang="en-US" dirty="0" smtClean="0"/>
              <a:t>Inputting Information into QuickBooks</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2600" y="2705100"/>
            <a:ext cx="5736058" cy="3196398"/>
          </a:xfrm>
        </p:spPr>
      </p:pic>
      <p:sp>
        <p:nvSpPr>
          <p:cNvPr id="6" name="TextBox 5"/>
          <p:cNvSpPr txBox="1"/>
          <p:nvPr/>
        </p:nvSpPr>
        <p:spPr>
          <a:xfrm>
            <a:off x="891012" y="1602370"/>
            <a:ext cx="7924800" cy="892552"/>
          </a:xfrm>
          <a:prstGeom prst="rect">
            <a:avLst/>
          </a:prstGeom>
          <a:noFill/>
        </p:spPr>
        <p:txBody>
          <a:bodyPr wrap="square" rtlCol="0">
            <a:spAutoFit/>
          </a:bodyPr>
          <a:lstStyle/>
          <a:p>
            <a:r>
              <a:rPr lang="en-US" sz="2400" dirty="0" smtClean="0"/>
              <a:t>Click on the QuickBooks icon on your desktop or taskbar this should open the program</a:t>
            </a:r>
            <a:r>
              <a:rPr lang="en-US" sz="2800" dirty="0" smtClean="0"/>
              <a:t>.</a:t>
            </a:r>
            <a:endParaRPr lang="en-US" sz="2800" dirty="0"/>
          </a:p>
        </p:txBody>
      </p:sp>
      <p:sp>
        <p:nvSpPr>
          <p:cNvPr id="3" name="Oval 2"/>
          <p:cNvSpPr/>
          <p:nvPr/>
        </p:nvSpPr>
        <p:spPr>
          <a:xfrm>
            <a:off x="1524000" y="2895600"/>
            <a:ext cx="6096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924300" y="5715000"/>
            <a:ext cx="228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899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Click on the Company name and then click on open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209800"/>
            <a:ext cx="7124700" cy="3386173"/>
          </a:xfrm>
        </p:spPr>
      </p:pic>
      <p:sp>
        <p:nvSpPr>
          <p:cNvPr id="3" name="Oval 2"/>
          <p:cNvSpPr/>
          <p:nvPr/>
        </p:nvSpPr>
        <p:spPr>
          <a:xfrm>
            <a:off x="1447800" y="3016690"/>
            <a:ext cx="4800600" cy="304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6217467" y="3016690"/>
            <a:ext cx="1219200" cy="3764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98732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Enter your company password and click ok</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47800" y="1752600"/>
            <a:ext cx="6248942" cy="3551228"/>
          </a:xfrm>
        </p:spPr>
      </p:pic>
      <p:sp>
        <p:nvSpPr>
          <p:cNvPr id="5" name="TextBox 4"/>
          <p:cNvSpPr txBox="1"/>
          <p:nvPr/>
        </p:nvSpPr>
        <p:spPr>
          <a:xfrm>
            <a:off x="1905000" y="5361511"/>
            <a:ext cx="5791200" cy="369332"/>
          </a:xfrm>
          <a:prstGeom prst="rect">
            <a:avLst/>
          </a:prstGeom>
          <a:noFill/>
        </p:spPr>
        <p:txBody>
          <a:bodyPr wrap="square" rtlCol="0">
            <a:spAutoFit/>
          </a:bodyPr>
          <a:lstStyle/>
          <a:p>
            <a:r>
              <a:rPr lang="en-US" dirty="0" smtClean="0"/>
              <a:t>This should take you to the Home Screen in the program</a:t>
            </a:r>
            <a:endParaRPr lang="en-US" dirty="0"/>
          </a:p>
        </p:txBody>
      </p:sp>
    </p:spTree>
    <p:extLst>
      <p:ext uri="{BB962C8B-B14F-4D97-AF65-F5344CB8AC3E}">
        <p14:creationId xmlns:p14="http://schemas.microsoft.com/office/powerpoint/2010/main" val="15075787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 Screen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1901557"/>
            <a:ext cx="7124700" cy="3862923"/>
          </a:xfrm>
        </p:spPr>
      </p:pic>
    </p:spTree>
    <p:extLst>
      <p:ext uri="{BB962C8B-B14F-4D97-AF65-F5344CB8AC3E}">
        <p14:creationId xmlns:p14="http://schemas.microsoft.com/office/powerpoint/2010/main" val="36702481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on the Employee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1901557"/>
            <a:ext cx="7124700" cy="3862923"/>
          </a:xfrm>
        </p:spPr>
      </p:pic>
      <p:sp>
        <p:nvSpPr>
          <p:cNvPr id="3" name="Oval 2"/>
          <p:cNvSpPr/>
          <p:nvPr/>
        </p:nvSpPr>
        <p:spPr>
          <a:xfrm>
            <a:off x="2895600" y="1676400"/>
            <a:ext cx="457200" cy="533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64736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This should take you to the Employee Center.  Click on the New Employee </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1901557"/>
            <a:ext cx="7124700" cy="3862923"/>
          </a:xfrm>
        </p:spPr>
      </p:pic>
      <p:sp>
        <p:nvSpPr>
          <p:cNvPr id="3" name="Oval 2"/>
          <p:cNvSpPr/>
          <p:nvPr/>
        </p:nvSpPr>
        <p:spPr>
          <a:xfrm>
            <a:off x="685800" y="2216779"/>
            <a:ext cx="990600" cy="2667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51256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52600" y="152400"/>
            <a:ext cx="4800600" cy="2602825"/>
          </a:xfrm>
        </p:spPr>
      </p:pic>
      <p:sp>
        <p:nvSpPr>
          <p:cNvPr id="5" name="TextBox 4"/>
          <p:cNvSpPr txBox="1"/>
          <p:nvPr/>
        </p:nvSpPr>
        <p:spPr>
          <a:xfrm>
            <a:off x="252743" y="2819400"/>
            <a:ext cx="8686800" cy="4031873"/>
          </a:xfrm>
          <a:prstGeom prst="rect">
            <a:avLst/>
          </a:prstGeom>
          <a:noFill/>
        </p:spPr>
        <p:txBody>
          <a:bodyPr wrap="square" rtlCol="0">
            <a:spAutoFit/>
          </a:bodyPr>
          <a:lstStyle/>
          <a:p>
            <a:r>
              <a:rPr lang="en-US" sz="1400" dirty="0" smtClean="0"/>
              <a:t>Enter all of the new employee’s data in the field (Change tabs to the left)</a:t>
            </a:r>
          </a:p>
          <a:p>
            <a:pPr marL="285750" indent="-285750">
              <a:buFont typeface="Wingdings" panose="05000000000000000000" pitchFamily="2" charset="2"/>
              <a:buChar char="Ø"/>
            </a:pPr>
            <a:r>
              <a:rPr lang="en-US" sz="1400" dirty="0" smtClean="0"/>
              <a:t>Personal, Address and Contact, Additional, Payroll Information, Employment information, and Worker’s Comp.</a:t>
            </a:r>
          </a:p>
          <a:p>
            <a:pPr marL="285750" indent="-285750">
              <a:buFont typeface="Wingdings" panose="05000000000000000000" pitchFamily="2" charset="2"/>
              <a:buChar char="Ø"/>
            </a:pPr>
            <a:r>
              <a:rPr lang="en-US" sz="1400" dirty="0" smtClean="0"/>
              <a:t>Under the Payroll Information tab be sure to set up what payroll schedule they are in taxes, leave, payroll items such as grants and payroll additions or deductions, and whether or not they use direct deposit.</a:t>
            </a:r>
          </a:p>
          <a:p>
            <a:pPr marL="1257300" lvl="2" indent="-342900">
              <a:buFont typeface="+mj-lt"/>
              <a:buAutoNum type="arabicPeriod"/>
            </a:pPr>
            <a:r>
              <a:rPr lang="en-US" sz="1400" dirty="0" smtClean="0"/>
              <a:t>make sure to add the state on the state tab.  If you don’t, there will be no MT withholding and they will not show up on the quarterly reports for state unemployment.</a:t>
            </a:r>
          </a:p>
          <a:p>
            <a:pPr marL="1257300" lvl="2" indent="-342900">
              <a:buFont typeface="+mj-lt"/>
              <a:buAutoNum type="arabicPeriod"/>
            </a:pPr>
            <a:r>
              <a:rPr lang="en-US" sz="1400" dirty="0" smtClean="0"/>
              <a:t>make sure you have the state withholding number in addition to the Unemployment number</a:t>
            </a:r>
          </a:p>
          <a:p>
            <a:pPr marL="1257300" lvl="2" indent="-342900">
              <a:buFont typeface="+mj-lt"/>
              <a:buAutoNum type="arabicPeriod"/>
            </a:pPr>
            <a:r>
              <a:rPr lang="en-US" sz="1400" dirty="0" smtClean="0"/>
              <a:t>uncheck the “subject to federal unemployment” button because the districts are not subject to FUTA tax. </a:t>
            </a:r>
          </a:p>
          <a:p>
            <a:pPr marL="285750" indent="-285750">
              <a:buFont typeface="Wingdings" panose="05000000000000000000" pitchFamily="2" charset="2"/>
              <a:buChar char="Ø"/>
            </a:pPr>
            <a:r>
              <a:rPr lang="en-US" sz="1400" dirty="0" smtClean="0"/>
              <a:t>Employment Information tab be sure to enter the date of hire, termination, and the type of employee.</a:t>
            </a:r>
          </a:p>
          <a:p>
            <a:pPr marL="285750" indent="-285750">
              <a:buFont typeface="Wingdings" panose="05000000000000000000" pitchFamily="2" charset="2"/>
              <a:buChar char="Ø"/>
            </a:pPr>
            <a:r>
              <a:rPr lang="en-US" sz="1400" dirty="0" smtClean="0"/>
              <a:t>Once all information is entered click ok which should lead you back to the Employee Center Screen.</a:t>
            </a:r>
          </a:p>
          <a:p>
            <a:endParaRPr lang="en-US" dirty="0"/>
          </a:p>
        </p:txBody>
      </p:sp>
    </p:spTree>
    <p:extLst>
      <p:ext uri="{BB962C8B-B14F-4D97-AF65-F5344CB8AC3E}">
        <p14:creationId xmlns:p14="http://schemas.microsoft.com/office/powerpoint/2010/main" val="26304824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Employee Center Click on Home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09650" y="1901557"/>
            <a:ext cx="7124700" cy="3862923"/>
          </a:xfrm>
        </p:spPr>
      </p:pic>
      <p:sp>
        <p:nvSpPr>
          <p:cNvPr id="3" name="Oval 2"/>
          <p:cNvSpPr/>
          <p:nvPr/>
        </p:nvSpPr>
        <p:spPr>
          <a:xfrm>
            <a:off x="894404" y="2019300"/>
            <a:ext cx="405143"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470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New Employee Forms</a:t>
            </a:r>
            <a:br>
              <a:rPr lang="en-US" dirty="0"/>
            </a:br>
            <a:endParaRPr lang="en-US" dirty="0"/>
          </a:p>
        </p:txBody>
      </p:sp>
      <p:sp>
        <p:nvSpPr>
          <p:cNvPr id="5" name="Content Placeholder 4"/>
          <p:cNvSpPr txBox="1">
            <a:spLocks noGrp="1"/>
          </p:cNvSpPr>
          <p:nvPr>
            <p:ph idx="1"/>
          </p:nvPr>
        </p:nvSpPr>
        <p:spPr>
          <a:xfrm>
            <a:off x="381000" y="1308557"/>
            <a:ext cx="8229600" cy="4622804"/>
          </a:xfrm>
          <a:prstGeom prst="rect">
            <a:avLst/>
          </a:prstGeom>
          <a:noFill/>
        </p:spPr>
        <p:txBody>
          <a:bodyPr wrap="square" rtlCol="0">
            <a:spAutoFit/>
          </a:bodyPr>
          <a:lstStyle/>
          <a:p>
            <a:pPr marL="285750" indent="-285750">
              <a:buFont typeface="Wingdings" panose="05000000000000000000" pitchFamily="2" charset="2"/>
              <a:buChar char="Ø"/>
            </a:pPr>
            <a:r>
              <a:rPr lang="en-US" sz="2800" dirty="0" smtClean="0"/>
              <a:t>I-9 Form</a:t>
            </a:r>
          </a:p>
          <a:p>
            <a:pPr marL="285750" indent="-285750">
              <a:buFont typeface="Wingdings" panose="05000000000000000000" pitchFamily="2" charset="2"/>
              <a:buChar char="Ø"/>
            </a:pPr>
            <a:r>
              <a:rPr lang="en-US" sz="2800" dirty="0" smtClean="0"/>
              <a:t>W-4 Form</a:t>
            </a:r>
          </a:p>
          <a:p>
            <a:pPr marL="285750" indent="-285750">
              <a:buFont typeface="Wingdings" panose="05000000000000000000" pitchFamily="2" charset="2"/>
              <a:buChar char="Ø"/>
            </a:pPr>
            <a:r>
              <a:rPr lang="en-US" sz="2800" dirty="0" smtClean="0"/>
              <a:t>New Hire Form</a:t>
            </a:r>
          </a:p>
          <a:p>
            <a:pPr marL="285750" indent="-285750">
              <a:buFont typeface="Wingdings" panose="05000000000000000000" pitchFamily="2" charset="2"/>
              <a:buChar char="Ø"/>
            </a:pPr>
            <a:r>
              <a:rPr lang="en-US" sz="2800" dirty="0" smtClean="0"/>
              <a:t>If you have Montana Public Employees Retirement (PERS) you will need the Optional Member Form or the Designation of Beneficiaries From.</a:t>
            </a:r>
          </a:p>
          <a:p>
            <a:pPr marL="285750" indent="-285750">
              <a:buFont typeface="Wingdings" panose="05000000000000000000" pitchFamily="2" charset="2"/>
              <a:buChar char="Ø"/>
            </a:pPr>
            <a:r>
              <a:rPr lang="en-US" sz="2800" dirty="0" smtClean="0"/>
              <a:t>Any other paperwork your district may have for retirement plan.</a:t>
            </a:r>
            <a:endParaRPr lang="en-US" sz="2800" dirty="0"/>
          </a:p>
        </p:txBody>
      </p:sp>
    </p:spTree>
    <p:extLst>
      <p:ext uri="{BB962C8B-B14F-4D97-AF65-F5344CB8AC3E}">
        <p14:creationId xmlns:p14="http://schemas.microsoft.com/office/powerpoint/2010/main" val="17575015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Home Screen</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66800" y="1371600"/>
            <a:ext cx="7162800" cy="3883580"/>
          </a:xfrm>
        </p:spPr>
      </p:pic>
      <p:sp>
        <p:nvSpPr>
          <p:cNvPr id="3" name="TextBox 2"/>
          <p:cNvSpPr txBox="1"/>
          <p:nvPr/>
        </p:nvSpPr>
        <p:spPr>
          <a:xfrm>
            <a:off x="1081135" y="5562600"/>
            <a:ext cx="7467600" cy="646331"/>
          </a:xfrm>
          <a:prstGeom prst="rect">
            <a:avLst/>
          </a:prstGeom>
          <a:noFill/>
        </p:spPr>
        <p:txBody>
          <a:bodyPr wrap="square" rtlCol="0">
            <a:spAutoFit/>
          </a:bodyPr>
          <a:lstStyle/>
          <a:p>
            <a:pPr algn="ctr"/>
            <a:r>
              <a:rPr lang="en-US" dirty="0" smtClean="0"/>
              <a:t>Click on file and close company to log out of QuickBooks.</a:t>
            </a:r>
          </a:p>
          <a:p>
            <a:pPr algn="ctr"/>
            <a:r>
              <a:rPr lang="en-US" dirty="0" smtClean="0"/>
              <a:t>Remember </a:t>
            </a:r>
            <a:r>
              <a:rPr lang="en-US" dirty="0"/>
              <a:t>to file all change forms in each employee’s file</a:t>
            </a:r>
            <a:r>
              <a:rPr lang="en-US" dirty="0" smtClean="0"/>
              <a:t>.   </a:t>
            </a:r>
            <a:endParaRPr lang="en-US" dirty="0"/>
          </a:p>
        </p:txBody>
      </p:sp>
      <p:cxnSp>
        <p:nvCxnSpPr>
          <p:cNvPr id="6" name="Straight Arrow Connector 5"/>
          <p:cNvCxnSpPr/>
          <p:nvPr/>
        </p:nvCxnSpPr>
        <p:spPr>
          <a:xfrm>
            <a:off x="457200" y="1524000"/>
            <a:ext cx="623935" cy="0"/>
          </a:xfrm>
          <a:prstGeom prst="straightConnector1">
            <a:avLst/>
          </a:prstGeom>
          <a:ln w="19050" cmpd="sng">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18827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3"/>
            <a:ext cx="8229600" cy="1143000"/>
          </a:xfrm>
        </p:spPr>
        <p:txBody>
          <a:bodyPr/>
          <a:lstStyle/>
          <a:p>
            <a:pPr algn="ctr"/>
            <a:r>
              <a:rPr lang="en-US" dirty="0" smtClean="0"/>
              <a:t>I-9 FORM</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2400" y="846375"/>
            <a:ext cx="3497990" cy="4525963"/>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5280"/>
          <a:stretch/>
        </p:blipFill>
        <p:spPr>
          <a:xfrm>
            <a:off x="5410199" y="914400"/>
            <a:ext cx="3513143" cy="4305538"/>
          </a:xfrm>
          <a:prstGeom prst="rect">
            <a:avLst/>
          </a:prstGeom>
        </p:spPr>
      </p:pic>
      <p:sp>
        <p:nvSpPr>
          <p:cNvPr id="6" name="TextBox 5"/>
          <p:cNvSpPr txBox="1"/>
          <p:nvPr/>
        </p:nvSpPr>
        <p:spPr>
          <a:xfrm>
            <a:off x="304800" y="5544988"/>
            <a:ext cx="8618543" cy="646331"/>
          </a:xfrm>
          <a:prstGeom prst="rect">
            <a:avLst/>
          </a:prstGeom>
          <a:noFill/>
        </p:spPr>
        <p:txBody>
          <a:bodyPr wrap="square" rtlCol="0">
            <a:spAutoFit/>
          </a:bodyPr>
          <a:lstStyle/>
          <a:p>
            <a:r>
              <a:rPr lang="en-US" dirty="0" smtClean="0"/>
              <a:t>Have the employee fill out the first page and then show you and you copy items from the second page to verify.  These will be filed in the employee’s personnel file.</a:t>
            </a:r>
            <a:endParaRPr lang="en-US" dirty="0"/>
          </a:p>
        </p:txBody>
      </p:sp>
      <p:sp>
        <p:nvSpPr>
          <p:cNvPr id="3" name="TextBox 2"/>
          <p:cNvSpPr txBox="1"/>
          <p:nvPr/>
        </p:nvSpPr>
        <p:spPr>
          <a:xfrm>
            <a:off x="3704376" y="2209800"/>
            <a:ext cx="1600200" cy="2554545"/>
          </a:xfrm>
          <a:prstGeom prst="rect">
            <a:avLst/>
          </a:prstGeom>
          <a:noFill/>
        </p:spPr>
        <p:txBody>
          <a:bodyPr wrap="square" rtlCol="0">
            <a:spAutoFit/>
          </a:bodyPr>
          <a:lstStyle/>
          <a:p>
            <a:r>
              <a:rPr lang="en-US" sz="1600" dirty="0" smtClean="0"/>
              <a:t>Note: On this form if the employee gives you their passport you do not need anything from List B or C</a:t>
            </a:r>
            <a:endParaRPr lang="en-US" sz="1600" dirty="0"/>
          </a:p>
        </p:txBody>
      </p:sp>
      <p:cxnSp>
        <p:nvCxnSpPr>
          <p:cNvPr id="8" name="Straight Arrow Connector 7"/>
          <p:cNvCxnSpPr/>
          <p:nvPr/>
        </p:nvCxnSpPr>
        <p:spPr>
          <a:xfrm>
            <a:off x="4876800" y="3067169"/>
            <a:ext cx="762000" cy="0"/>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12740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196"/>
            <a:ext cx="8229600" cy="652604"/>
          </a:xfrm>
        </p:spPr>
        <p:txBody>
          <a:bodyPr/>
          <a:lstStyle/>
          <a:p>
            <a:pPr algn="ctr"/>
            <a:r>
              <a:rPr lang="en-US" dirty="0" smtClean="0"/>
              <a:t>W-4 FORM</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4800" y="609600"/>
            <a:ext cx="3429000" cy="4437529"/>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1297" y="609600"/>
            <a:ext cx="3356264" cy="4343400"/>
          </a:xfrm>
          <a:prstGeom prst="rect">
            <a:avLst/>
          </a:prstGeom>
        </p:spPr>
      </p:pic>
      <p:sp>
        <p:nvSpPr>
          <p:cNvPr id="6" name="TextBox 5"/>
          <p:cNvSpPr txBox="1"/>
          <p:nvPr/>
        </p:nvSpPr>
        <p:spPr>
          <a:xfrm>
            <a:off x="304800" y="5105400"/>
            <a:ext cx="8562761" cy="1754326"/>
          </a:xfrm>
          <a:prstGeom prst="rect">
            <a:avLst/>
          </a:prstGeom>
          <a:noFill/>
        </p:spPr>
        <p:txBody>
          <a:bodyPr wrap="square" rtlCol="0">
            <a:spAutoFit/>
          </a:bodyPr>
          <a:lstStyle/>
          <a:p>
            <a:r>
              <a:rPr lang="en-US" dirty="0" smtClean="0"/>
              <a:t>You can download this form from the IRS website for the current year have the employee fill </a:t>
            </a:r>
            <a:r>
              <a:rPr lang="en-US" smtClean="0"/>
              <a:t>it out </a:t>
            </a:r>
            <a:r>
              <a:rPr lang="en-US" dirty="0" smtClean="0"/>
              <a:t>and return the bottom portion of page 1.  File in the employee’s payroll file and in the district tax file. Note: If you have an employee </a:t>
            </a:r>
            <a:r>
              <a:rPr lang="en-US" dirty="0"/>
              <a:t>that puts that they are Exempt on a w-4, or if they claim more than 9 exemptions, you are required to send it in to the IRS.</a:t>
            </a:r>
          </a:p>
          <a:p>
            <a:endParaRPr lang="en-US" dirty="0"/>
          </a:p>
        </p:txBody>
      </p:sp>
    </p:spTree>
    <p:extLst>
      <p:ext uri="{BB962C8B-B14F-4D97-AF65-F5344CB8AC3E}">
        <p14:creationId xmlns:p14="http://schemas.microsoft.com/office/powerpoint/2010/main" val="2647493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New Hire Form</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9600" y="762000"/>
            <a:ext cx="4298373" cy="5562600"/>
          </a:xfrm>
        </p:spPr>
      </p:pic>
      <p:sp>
        <p:nvSpPr>
          <p:cNvPr id="6" name="TextBox 5"/>
          <p:cNvSpPr txBox="1"/>
          <p:nvPr/>
        </p:nvSpPr>
        <p:spPr>
          <a:xfrm>
            <a:off x="990600" y="1219200"/>
            <a:ext cx="2286000" cy="4401205"/>
          </a:xfrm>
          <a:prstGeom prst="rect">
            <a:avLst/>
          </a:prstGeom>
          <a:noFill/>
        </p:spPr>
        <p:txBody>
          <a:bodyPr wrap="square" rtlCol="0">
            <a:spAutoFit/>
          </a:bodyPr>
          <a:lstStyle/>
          <a:p>
            <a:r>
              <a:rPr lang="en-US" sz="2000" dirty="0" smtClean="0"/>
              <a:t>Have the employee fill out the middle section, you fill out the upper section and the optional section and mail or fax to the address on the bottom of the form. File a copy in the employee’s personnel file.</a:t>
            </a:r>
            <a:endParaRPr lang="en-US" sz="2000" dirty="0"/>
          </a:p>
        </p:txBody>
      </p:sp>
    </p:spTree>
    <p:extLst>
      <p:ext uri="{BB962C8B-B14F-4D97-AF65-F5344CB8AC3E}">
        <p14:creationId xmlns:p14="http://schemas.microsoft.com/office/powerpoint/2010/main" val="4169684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3"/>
            <a:ext cx="8229600" cy="835937"/>
          </a:xfrm>
        </p:spPr>
        <p:txBody>
          <a:bodyPr>
            <a:noAutofit/>
          </a:bodyPr>
          <a:lstStyle/>
          <a:p>
            <a:r>
              <a:rPr lang="en-US" sz="2400" dirty="0" smtClean="0"/>
              <a:t>Retirement Forms </a:t>
            </a:r>
            <a:br>
              <a:rPr lang="en-US" sz="2400" dirty="0" smtClean="0"/>
            </a:br>
            <a:r>
              <a:rPr lang="en-US" sz="2400" dirty="0" smtClean="0"/>
              <a:t>(Only for those that use PERS)</a:t>
            </a:r>
            <a:endParaRPr lang="en-US" sz="2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914400"/>
            <a:ext cx="3120737" cy="403860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0" y="838200"/>
            <a:ext cx="3178987" cy="4114800"/>
          </a:xfrm>
          <a:prstGeom prst="rect">
            <a:avLst/>
          </a:prstGeom>
        </p:spPr>
      </p:pic>
      <p:sp>
        <p:nvSpPr>
          <p:cNvPr id="6" name="TextBox 5"/>
          <p:cNvSpPr txBox="1"/>
          <p:nvPr/>
        </p:nvSpPr>
        <p:spPr>
          <a:xfrm>
            <a:off x="624688" y="5073020"/>
            <a:ext cx="8214511" cy="1569660"/>
          </a:xfrm>
          <a:prstGeom prst="rect">
            <a:avLst/>
          </a:prstGeom>
          <a:noFill/>
        </p:spPr>
        <p:txBody>
          <a:bodyPr wrap="square" rtlCol="0">
            <a:spAutoFit/>
          </a:bodyPr>
          <a:lstStyle/>
          <a:p>
            <a:r>
              <a:rPr lang="en-US" sz="1600" dirty="0" smtClean="0"/>
              <a:t>The form on the left is used if the employee is working less than 960 hours a year the form on the right is used if the person is working more than the 960 and has to be a member. For questions on filling out these forms please contact a PERS representative.  You will receive an informational packet from PERS that will give you more information on plan choices and education workshops to learn more.</a:t>
            </a:r>
            <a:endParaRPr lang="en-US" sz="1600" dirty="0"/>
          </a:p>
        </p:txBody>
      </p:sp>
    </p:spTree>
    <p:extLst>
      <p:ext uri="{BB962C8B-B14F-4D97-AF65-F5344CB8AC3E}">
        <p14:creationId xmlns:p14="http://schemas.microsoft.com/office/powerpoint/2010/main" val="30152541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Existing Employees</a:t>
            </a:r>
            <a:endParaRPr lang="en-US" dirty="0"/>
          </a:p>
        </p:txBody>
      </p:sp>
      <p:sp>
        <p:nvSpPr>
          <p:cNvPr id="3" name="Content Placeholder 2"/>
          <p:cNvSpPr>
            <a:spLocks noGrp="1"/>
          </p:cNvSpPr>
          <p:nvPr>
            <p:ph idx="1"/>
          </p:nvPr>
        </p:nvSpPr>
        <p:spPr/>
        <p:txBody>
          <a:bodyPr>
            <a:normAutofit/>
          </a:bodyPr>
          <a:lstStyle/>
          <a:p>
            <a:pPr algn="ctr">
              <a:buFont typeface="Wingdings" panose="05000000000000000000" pitchFamily="2" charset="2"/>
              <a:buChar char="Ø"/>
            </a:pPr>
            <a:r>
              <a:rPr lang="en-US" sz="2400" dirty="0" smtClean="0"/>
              <a:t>It is suggested to start your January payroll off with an updated W-4 from your employees to catch any changes, it is not mandatory and an employee can change their W-4 at anytime of the year as they need.  Be sure to update the payroll records for the next payroll cycle.</a:t>
            </a:r>
          </a:p>
          <a:p>
            <a:pPr algn="ctr">
              <a:buFont typeface="Wingdings" panose="05000000000000000000" pitchFamily="2" charset="2"/>
              <a:buChar char="Ø"/>
            </a:pPr>
            <a:endParaRPr lang="en-US" sz="2400" dirty="0" smtClean="0"/>
          </a:p>
          <a:p>
            <a:pPr algn="ctr">
              <a:buFont typeface="Wingdings" panose="05000000000000000000" pitchFamily="2" charset="2"/>
              <a:buChar char="Ø"/>
            </a:pPr>
            <a:r>
              <a:rPr lang="en-US" sz="2400" dirty="0" smtClean="0"/>
              <a:t>Retirement change forms as needed</a:t>
            </a:r>
            <a:endParaRPr lang="en-US" sz="2400" dirty="0"/>
          </a:p>
        </p:txBody>
      </p:sp>
    </p:spTree>
    <p:extLst>
      <p:ext uri="{BB962C8B-B14F-4D97-AF65-F5344CB8AC3E}">
        <p14:creationId xmlns:p14="http://schemas.microsoft.com/office/powerpoint/2010/main" val="3930929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196"/>
            <a:ext cx="8229600" cy="881204"/>
          </a:xfrm>
        </p:spPr>
        <p:txBody>
          <a:bodyPr/>
          <a:lstStyle/>
          <a:p>
            <a:pPr algn="ctr"/>
            <a:r>
              <a:rPr lang="en-US" dirty="0" smtClean="0"/>
              <a:t>W-4 FORM</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 y="685800"/>
            <a:ext cx="3497335" cy="4525963"/>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6386" y="762000"/>
            <a:ext cx="3356264" cy="4343400"/>
          </a:xfrm>
          <a:prstGeom prst="rect">
            <a:avLst/>
          </a:prstGeom>
        </p:spPr>
      </p:pic>
      <p:sp>
        <p:nvSpPr>
          <p:cNvPr id="6" name="TextBox 5"/>
          <p:cNvSpPr txBox="1"/>
          <p:nvPr/>
        </p:nvSpPr>
        <p:spPr>
          <a:xfrm>
            <a:off x="914400" y="5211840"/>
            <a:ext cx="7620000" cy="830997"/>
          </a:xfrm>
          <a:prstGeom prst="rect">
            <a:avLst/>
          </a:prstGeom>
          <a:noFill/>
        </p:spPr>
        <p:txBody>
          <a:bodyPr wrap="square" rtlCol="0">
            <a:spAutoFit/>
          </a:bodyPr>
          <a:lstStyle/>
          <a:p>
            <a:r>
              <a:rPr lang="en-US" sz="1600" dirty="0" smtClean="0"/>
              <a:t>You can download this form from the IRS website for the current year have the employee fill it our and return the bottom portion of page 1.  File in the employee’s payroll file and in the district tax file.</a:t>
            </a:r>
            <a:endParaRPr lang="en-US" sz="1600" dirty="0"/>
          </a:p>
        </p:txBody>
      </p:sp>
    </p:spTree>
    <p:extLst>
      <p:ext uri="{BB962C8B-B14F-4D97-AF65-F5344CB8AC3E}">
        <p14:creationId xmlns:p14="http://schemas.microsoft.com/office/powerpoint/2010/main" val="381738663"/>
      </p:ext>
    </p:extLst>
  </p:cSld>
  <p:clrMapOvr>
    <a:masterClrMapping/>
  </p:clrMapOvr>
  <p:timing>
    <p:tnLst>
      <p:par>
        <p:cTn id="1" dur="indefinite" restart="never" nodeType="tmRoot"/>
      </p:par>
    </p:tnLst>
  </p:timing>
</p:sld>
</file>

<file path=ppt/theme/theme1.xml><?xml version="1.0" encoding="utf-8"?>
<a:theme xmlns:a="http://schemas.openxmlformats.org/drawingml/2006/main" name="Spring">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Spring</Template>
  <TotalTime>300</TotalTime>
  <Words>1008</Words>
  <Application>Microsoft Office PowerPoint</Application>
  <PresentationFormat>On-screen Show (4:3)</PresentationFormat>
  <Paragraphs>67</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Spring</vt:lpstr>
      <vt:lpstr>PowerPoint Presentation</vt:lpstr>
      <vt:lpstr>PowerPoint Presentation</vt:lpstr>
      <vt:lpstr>New Employee Forms </vt:lpstr>
      <vt:lpstr>I-9 FORM</vt:lpstr>
      <vt:lpstr>W-4 FORM</vt:lpstr>
      <vt:lpstr>New Hire Form</vt:lpstr>
      <vt:lpstr>Retirement Forms  (Only for those that use PERS)</vt:lpstr>
      <vt:lpstr>Existing Employees</vt:lpstr>
      <vt:lpstr>W-4 FORM</vt:lpstr>
      <vt:lpstr>Retirement Change Forms</vt:lpstr>
      <vt:lpstr>E-verifying New Employees</vt:lpstr>
      <vt:lpstr>Getting access to the Social Security Website http://www.socialsecurity.gov/bso/bsowelcome.htm</vt:lpstr>
      <vt:lpstr>Click on the register button or complete phone registration. Note if you click the phone registration someone will walk you through the process. </vt:lpstr>
      <vt:lpstr>Read through the requirements and then click the I agree button</vt:lpstr>
      <vt:lpstr>Enter your information and then click next in the bottom right corner.</vt:lpstr>
      <vt:lpstr>Click on the homepage and then log-in.  Enter the username and password that they gave you. Now click Log in on the bottom right corner.</vt:lpstr>
      <vt:lpstr>Click on the “Social Security Number Verification Service”</vt:lpstr>
      <vt:lpstr>Click on “Request Online SSN verification”</vt:lpstr>
      <vt:lpstr>Read the information on this page then click on the “accept” button at the bottom.</vt:lpstr>
      <vt:lpstr>Enter the employee’s information in the correct fields and the click submit.  Print the report for your records.</vt:lpstr>
      <vt:lpstr>Remember to verify every employee upon hire.  Keep a copy of the report for the districts employment records.</vt:lpstr>
      <vt:lpstr>Inputting Information into QuickBooks</vt:lpstr>
      <vt:lpstr>Click on the Company name and then click on open</vt:lpstr>
      <vt:lpstr>Enter your company password and click ok</vt:lpstr>
      <vt:lpstr>Home Screen</vt:lpstr>
      <vt:lpstr>Click on the Employee</vt:lpstr>
      <vt:lpstr>This should take you to the Employee Center.  Click on the New Employee </vt:lpstr>
      <vt:lpstr>PowerPoint Presentation</vt:lpstr>
      <vt:lpstr>Employee Center Click on Home</vt:lpstr>
      <vt:lpstr>Home Screen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Petroleum County Conservation District</dc:creator>
  <cp:lastModifiedBy>Petroleum County Conservation District</cp:lastModifiedBy>
  <cp:revision>37</cp:revision>
  <dcterms:created xsi:type="dcterms:W3CDTF">2014-07-29T19:11:47Z</dcterms:created>
  <dcterms:modified xsi:type="dcterms:W3CDTF">2015-03-30T20:52:33Z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