
<file path=[Content_Types].xml><?xml version="1.0" encoding="utf-8"?>
<Types xmlns="http://schemas.openxmlformats.org/package/2006/content-types">
  <Default ContentType="image/jpeg" Extension="jpg"/>
  <Default ContentType="application/vnd.openxmlformats-package.relationships+xml" Extension="rels"/>
  <Default ContentType="image/png" Extension="png"/>
  <Default ContentType="application/xml" Extension="xml"/>
  <Override ContentType="application/vnd.openxmlformats-officedocument.presentationml.slideLayout+xml" PartName="/ppt/slideLayouts/slideLayout1.xml"/>
  <Override ContentType="application/vnd.openxmlformats-officedocument.presentationml.slideLayout+xml" PartName="/ppt/slideLayouts/slideLayout8.xml"/>
  <Override ContentType="application/vnd.openxmlformats-officedocument.presentationml.slideLayout+xml" PartName="/ppt/slideLayouts/slideLayout7.xml"/>
  <Override ContentType="application/vnd.openxmlformats-officedocument.presentationml.slideLayout+xml" PartName="/ppt/slideLayouts/slideLayout3.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Layout+xml" PartName="/ppt/slideLayouts/slideLayout9.xml"/>
  <Override ContentType="application/vnd.openxmlformats-officedocument.presentationml.slideLayout+xml" PartName="/ppt/slideLayouts/slideLayout6.xml"/>
  <Override ContentType="application/vnd.openxmlformats-officedocument.presentationml.slideLayout+xml" PartName="/ppt/slideLayouts/slideLayout2.xml"/>
  <Override ContentType="application/vnd.openxmlformats-officedocument.presentationml.slideLayout+xml" PartName="/ppt/slideLayouts/slideLayout5.xml"/>
  <Override ContentType="application/vnd.openxmlformats-officedocument.presentationml.slideLayout+xml" PartName="/ppt/slideLayouts/slideLayout4.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9.xml"/>
  <Override ContentType="application/vnd.openxmlformats-officedocument.presentationml.notesSlide+xml" PartName="/ppt/notesSlides/notesSlide33.xml"/>
  <Override ContentType="application/vnd.openxmlformats-officedocument.presentationml.notesSlide+xml" PartName="/ppt/notesSlides/notesSlide10.xml"/>
  <Override ContentType="application/vnd.openxmlformats-officedocument.presentationml.notesSlide+xml" PartName="/ppt/notesSlides/notesSlide54.xml"/>
  <Override ContentType="application/vnd.openxmlformats-officedocument.presentationml.notesSlide+xml" PartName="/ppt/notesSlides/notesSlide43.xml"/>
  <Override ContentType="application/vnd.openxmlformats-officedocument.presentationml.notesSlide+xml" PartName="/ppt/notesSlides/notesSlide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22.xml"/>
  <Override ContentType="application/vnd.openxmlformats-officedocument.presentationml.notesSlide+xml" PartName="/ppt/notesSlides/notesSlide13.xml"/>
  <Override ContentType="application/vnd.openxmlformats-officedocument.presentationml.notesSlide+xml" PartName="/ppt/notesSlides/notesSlide27.xml"/>
  <Override ContentType="application/vnd.openxmlformats-officedocument.presentationml.notesSlide+xml" PartName="/ppt/notesSlides/notesSlide41.xml"/>
  <Override ContentType="application/vnd.openxmlformats-officedocument.presentationml.notesSlide+xml" PartName="/ppt/notesSlides/notesSlide12.xml"/>
  <Override ContentType="application/vnd.openxmlformats-officedocument.presentationml.notesSlide+xml" PartName="/ppt/notesSlides/notesSlide53.xml"/>
  <Override ContentType="application/vnd.openxmlformats-officedocument.presentationml.notesSlide+xml" PartName="/ppt/notesSlides/notesSlide49.xml"/>
  <Override ContentType="application/vnd.openxmlformats-officedocument.presentationml.notesSlide+xml" PartName="/ppt/notesSlides/notesSlide15.xml"/>
  <Override ContentType="application/vnd.openxmlformats-officedocument.presentationml.notesSlide+xml" PartName="/ppt/notesSlides/notesSlide1.xml"/>
  <Override ContentType="application/vnd.openxmlformats-officedocument.presentationml.notesSlide+xml" PartName="/ppt/notesSlides/notesSlide50.xml"/>
  <Override ContentType="application/vnd.openxmlformats-officedocument.presentationml.notesSlide+xml" PartName="/ppt/notesSlides/notesSlide67.xml"/>
  <Override ContentType="application/vnd.openxmlformats-officedocument.presentationml.notesSlide+xml" PartName="/ppt/notesSlides/notesSlide42.xml"/>
  <Override ContentType="application/vnd.openxmlformats-officedocument.presentationml.notesSlide+xml" PartName="/ppt/notesSlides/notesSlide26.xml"/>
  <Override ContentType="application/vnd.openxmlformats-officedocument.presentationml.notesSlide+xml" PartName="/ppt/notesSlides/notesSlide40.xml"/>
  <Override ContentType="application/vnd.openxmlformats-officedocument.presentationml.notesSlide+xml" PartName="/ppt/notesSlides/notesSlide11.xml"/>
  <Override ContentType="application/vnd.openxmlformats-officedocument.presentationml.notesSlide+xml" PartName="/ppt/notesSlides/notesSlide23.xml"/>
  <Override ContentType="application/vnd.openxmlformats-officedocument.presentationml.notesSlide+xml" PartName="/ppt/notesSlides/notesSlide29.xml"/>
  <Override ContentType="application/vnd.openxmlformats-officedocument.presentationml.notesSlide+xml" PartName="/ppt/notesSlides/notesSlide46.xml"/>
  <Override ContentType="application/vnd.openxmlformats-officedocument.presentationml.notesSlide+xml" PartName="/ppt/notesSlides/notesSlide64.xml"/>
  <Override ContentType="application/vnd.openxmlformats-officedocument.presentationml.notesSlide+xml" PartName="/ppt/notesSlides/notesSlide56.xml"/>
  <Override ContentType="application/vnd.openxmlformats-officedocument.presentationml.notesSlide+xml" PartName="/ppt/notesSlides/notesSlide69.xml"/>
  <Override ContentType="application/vnd.openxmlformats-officedocument.presentationml.notesSlide+xml" PartName="/ppt/notesSlides/notesSlide68.xml"/>
  <Override ContentType="application/vnd.openxmlformats-officedocument.presentationml.notesSlide+xml" PartName="/ppt/notesSlides/notesSlide18.xml"/>
  <Override ContentType="application/vnd.openxmlformats-officedocument.presentationml.notesSlide+xml" PartName="/ppt/notesSlides/notesSlide39.xml"/>
  <Override ContentType="application/vnd.openxmlformats-officedocument.presentationml.notesSlide+xml" PartName="/ppt/notesSlides/notesSlide65.xml"/>
  <Override ContentType="application/vnd.openxmlformats-officedocument.presentationml.notesSlide+xml" PartName="/ppt/notesSlides/notesSlide20.xml"/>
  <Override ContentType="application/vnd.openxmlformats-officedocument.presentationml.notesSlide+xml" PartName="/ppt/notesSlides/notesSlide62.xml"/>
  <Override ContentType="application/vnd.openxmlformats-officedocument.presentationml.notesSlide+xml" PartName="/ppt/notesSlides/notesSlide24.xml"/>
  <Override ContentType="application/vnd.openxmlformats-officedocument.presentationml.notesSlide+xml" PartName="/ppt/notesSlides/notesSlide48.xml"/>
  <Override ContentType="application/vnd.openxmlformats-officedocument.presentationml.notesSlide+xml" PartName="/ppt/notesSlides/notesSlide17.xml"/>
  <Override ContentType="application/vnd.openxmlformats-officedocument.presentationml.notesSlide+xml" PartName="/ppt/notesSlides/notesSlide14.xml"/>
  <Override ContentType="application/vnd.openxmlformats-officedocument.presentationml.notesSlide+xml" PartName="/ppt/notesSlides/notesSlide25.xml"/>
  <Override ContentType="application/vnd.openxmlformats-officedocument.presentationml.notesSlide+xml" PartName="/ppt/notesSlides/notesSlide4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7.xml"/>
  <Override ContentType="application/vnd.openxmlformats-officedocument.presentationml.notesSlide+xml" PartName="/ppt/notesSlides/notesSlide31.xml"/>
  <Override ContentType="application/vnd.openxmlformats-officedocument.presentationml.notesSlide+xml" PartName="/ppt/notesSlides/notesSlide58.xml"/>
  <Override ContentType="application/vnd.openxmlformats-officedocument.presentationml.notesSlide+xml" PartName="/ppt/notesSlides/notesSlide63.xml"/>
  <Override ContentType="application/vnd.openxmlformats-officedocument.presentationml.notesSlide+xml" PartName="/ppt/notesSlides/notesSlide52.xml"/>
  <Override ContentType="application/vnd.openxmlformats-officedocument.presentationml.notesSlide+xml" PartName="/ppt/notesSlides/notesSlide61.xml"/>
  <Override ContentType="application/vnd.openxmlformats-officedocument.presentationml.notesSlide+xml" PartName="/ppt/notesSlides/notesSlide16.xml"/>
  <Override ContentType="application/vnd.openxmlformats-officedocument.presentationml.notesSlide+xml" PartName="/ppt/notesSlides/notesSlide3.xml"/>
  <Override ContentType="application/vnd.openxmlformats-officedocument.presentationml.notesSlide+xml" PartName="/ppt/notesSlides/notesSlide6.xml"/>
  <Override ContentType="application/vnd.openxmlformats-officedocument.presentationml.notesSlide+xml" PartName="/ppt/notesSlides/notesSlide28.xml"/>
  <Override ContentType="application/vnd.openxmlformats-officedocument.presentationml.notesSlide+xml" PartName="/ppt/notesSlides/notesSlide38.xml"/>
  <Override ContentType="application/vnd.openxmlformats-officedocument.presentationml.notesSlide+xml" PartName="/ppt/notesSlides/notesSlide8.xml"/>
  <Override ContentType="application/vnd.openxmlformats-officedocument.presentationml.notesSlide+xml" PartName="/ppt/notesSlides/notesSlide71.xml"/>
  <Override ContentType="application/vnd.openxmlformats-officedocument.presentationml.notesSlide+xml" PartName="/ppt/notesSlides/notesSlide45.xml"/>
  <Override ContentType="application/vnd.openxmlformats-officedocument.presentationml.notesSlide+xml" PartName="/ppt/notesSlides/notesSlide66.xml"/>
  <Override ContentType="application/vnd.openxmlformats-officedocument.presentationml.notesSlide+xml" PartName="/ppt/notesSlides/notesSlide55.xml"/>
  <Override ContentType="application/vnd.openxmlformats-officedocument.presentationml.notesSlide+xml" PartName="/ppt/notesSlides/notesSlide44.xml"/>
  <Override ContentType="application/vnd.openxmlformats-officedocument.presentationml.notesSlide+xml" PartName="/ppt/notesSlides/notesSlide57.xml"/>
  <Override ContentType="application/vnd.openxmlformats-officedocument.presentationml.notesSlide+xml" PartName="/ppt/notesSlides/notesSlide60.xml"/>
  <Override ContentType="application/vnd.openxmlformats-officedocument.presentationml.notesSlide+xml" PartName="/ppt/notesSlides/notesSlide19.xml"/>
  <Override ContentType="application/vnd.openxmlformats-officedocument.presentationml.notesSlide+xml" PartName="/ppt/notesSlides/notesSlide30.xml"/>
  <Override ContentType="application/vnd.openxmlformats-officedocument.presentationml.notesSlide+xml" PartName="/ppt/notesSlides/notesSlide70.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21.xml"/>
  <Override ContentType="application/vnd.openxmlformats-officedocument.presentationml.notesSlide+xml" PartName="/ppt/notesSlides/notesSlide36.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3.xml"/>
  <Override ContentType="application/vnd.openxmlformats-officedocument.theme+xml" PartName="/ppt/theme/theme2.xml"/>
  <Override ContentType="application/vnd.openxmlformats-officedocument.theme+xml" PartName="/ppt/theme/theme1.xml"/>
  <Override ContentType="application/vnd.openxmlformats-officedocument.presentationml.slideMaster+xml" PartName="/ppt/slideMasters/slideMaster1.xml"/>
  <Override ContentType="application/vnd.openxmlformats-officedocument.presentationml.slide+xml" PartName="/ppt/slides/slide70.xml"/>
  <Override ContentType="application/vnd.openxmlformats-officedocument.presentationml.slide+xml" PartName="/ppt/slides/slide37.xml"/>
  <Override ContentType="application/vnd.openxmlformats-officedocument.presentationml.slide+xml" PartName="/ppt/slides/slide47.xml"/>
  <Override ContentType="application/vnd.openxmlformats-officedocument.presentationml.slide+xml" PartName="/ppt/slides/slide45.xml"/>
  <Override ContentType="application/vnd.openxmlformats-officedocument.presentationml.slide+xml" PartName="/ppt/slides/slide6.xml"/>
  <Override ContentType="application/vnd.openxmlformats-officedocument.presentationml.slide+xml" PartName="/ppt/slides/slide33.xml"/>
  <Override ContentType="application/vnd.openxmlformats-officedocument.presentationml.slide+xml" PartName="/ppt/slides/slide36.xml"/>
  <Override ContentType="application/vnd.openxmlformats-officedocument.presentationml.slide+xml" PartName="/ppt/slides/slide35.xml"/>
  <Override ContentType="application/vnd.openxmlformats-officedocument.presentationml.slide+xml" PartName="/ppt/slides/slide56.xml"/>
  <Override ContentType="application/vnd.openxmlformats-officedocument.presentationml.slide+xml" PartName="/ppt/slides/slide24.xml"/>
  <Override ContentType="application/vnd.openxmlformats-officedocument.presentationml.slide+xml" PartName="/ppt/slides/slide61.xml"/>
  <Override ContentType="application/vnd.openxmlformats-officedocument.presentationml.slide+xml" PartName="/ppt/slides/slide50.xml"/>
  <Override ContentType="application/vnd.openxmlformats-officedocument.presentationml.slide+xml" PartName="/ppt/slides/slide11.xml"/>
  <Override ContentType="application/vnd.openxmlformats-officedocument.presentationml.slide+xml" PartName="/ppt/slides/slide42.xml"/>
  <Override ContentType="application/vnd.openxmlformats-officedocument.presentationml.slide+xml" PartName="/ppt/slides/slide68.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1.xml"/>
  <Override ContentType="application/vnd.openxmlformats-officedocument.presentationml.slide+xml" PartName="/ppt/slides/slide44.xml"/>
  <Override ContentType="application/vnd.openxmlformats-officedocument.presentationml.slide+xml" PartName="/ppt/slides/slide46.xml"/>
  <Override ContentType="application/vnd.openxmlformats-officedocument.presentationml.slide+xml" PartName="/ppt/slides/slide71.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8.xml"/>
  <Override ContentType="application/vnd.openxmlformats-officedocument.presentationml.slide+xml" PartName="/ppt/slides/slide58.xml"/>
  <Override ContentType="application/vnd.openxmlformats-officedocument.presentationml.slide+xml" PartName="/ppt/slides/slide30.xml"/>
  <Override ContentType="application/vnd.openxmlformats-officedocument.presentationml.slide+xml" PartName="/ppt/slides/slide8.xml"/>
  <Override ContentType="application/vnd.openxmlformats-officedocument.presentationml.slide+xml" PartName="/ppt/slides/slide49.xml"/>
  <Override ContentType="application/vnd.openxmlformats-officedocument.presentationml.slide+xml" PartName="/ppt/slides/slide4.xml"/>
  <Override ContentType="application/vnd.openxmlformats-officedocument.presentationml.slide+xml" PartName="/ppt/slides/slide28.xml"/>
  <Override ContentType="application/vnd.openxmlformats-officedocument.presentationml.slide+xml" PartName="/ppt/slides/slide14.xml"/>
  <Override ContentType="application/vnd.openxmlformats-officedocument.presentationml.slide+xml" PartName="/ppt/slides/slide52.xml"/>
  <Override ContentType="application/vnd.openxmlformats-officedocument.presentationml.slide+xml" PartName="/ppt/slides/slide22.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62.xml"/>
  <Override ContentType="application/vnd.openxmlformats-officedocument.presentationml.slide+xml" PartName="/ppt/slides/slide69.xml"/>
  <Override ContentType="application/vnd.openxmlformats-officedocument.presentationml.slide+xml" PartName="/ppt/slides/slide65.xml"/>
  <Override ContentType="application/vnd.openxmlformats-officedocument.presentationml.slide+xml" PartName="/ppt/slides/slide48.xml"/>
  <Override ContentType="application/vnd.openxmlformats-officedocument.presentationml.slide+xml" PartName="/ppt/slides/slide2.xml"/>
  <Override ContentType="application/vnd.openxmlformats-officedocument.presentationml.slide+xml" PartName="/ppt/slides/slide67.xml"/>
  <Override ContentType="application/vnd.openxmlformats-officedocument.presentationml.slide+xml" PartName="/ppt/slides/slide26.xml"/>
  <Override ContentType="application/vnd.openxmlformats-officedocument.presentationml.slide+xml" PartName="/ppt/slides/slide3.xml"/>
  <Override ContentType="application/vnd.openxmlformats-officedocument.presentationml.slide+xml" PartName="/ppt/slides/slide25.xml"/>
  <Override ContentType="application/vnd.openxmlformats-officedocument.presentationml.slide+xml" PartName="/ppt/slides/slide54.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34.xml"/>
  <Override ContentType="application/vnd.openxmlformats-officedocument.presentationml.slide+xml" PartName="/ppt/slides/slide60.xml"/>
  <Override ContentType="application/vnd.openxmlformats-officedocument.presentationml.slide+xml" PartName="/ppt/slides/slide10.xml"/>
  <Override ContentType="application/vnd.openxmlformats-officedocument.presentationml.slide+xml" PartName="/ppt/slides/slide51.xml"/>
  <Override ContentType="application/vnd.openxmlformats-officedocument.presentationml.slide+xml" PartName="/ppt/slides/slide57.xml"/>
  <Override ContentType="application/vnd.openxmlformats-officedocument.presentationml.slide+xml" PartName="/ppt/slides/slide31.xml"/>
  <Override ContentType="application/vnd.openxmlformats-officedocument.presentationml.slide+xml" PartName="/ppt/slides/slide43.xml"/>
  <Override ContentType="application/vnd.openxmlformats-officedocument.presentationml.slide+xml" PartName="/ppt/slides/slide3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12.xml"/>
  <Override ContentType="application/vnd.openxmlformats-officedocument.presentationml.slide+xml" PartName="/ppt/slides/slide64.xml"/>
  <Override ContentType="application/vnd.openxmlformats-officedocument.presentationml.slide+xml" PartName="/ppt/slides/slide13.xml"/>
  <Override ContentType="application/vnd.openxmlformats-officedocument.presentationml.slide+xml" PartName="/ppt/slides/slide29.xml"/>
  <Override ContentType="application/vnd.openxmlformats-officedocument.presentationml.slide+xml" PartName="/ppt/slides/slide66.xml"/>
  <Override ContentType="application/vnd.openxmlformats-officedocument.presentationml.slide+xml" PartName="/ppt/slides/slide15.xml"/>
  <Override ContentType="application/vnd.openxmlformats-officedocument.presentationml.slide+xml" PartName="/ppt/slides/slide7.xml"/>
  <Override ContentType="application/vnd.openxmlformats-officedocument.presentationml.slide+xml" PartName="/ppt/slides/slide59.xml"/>
  <Override ContentType="application/vnd.openxmlformats-officedocument.presentationml.slide+xml" PartName="/ppt/slides/slide27.xml"/>
  <Override ContentType="application/vnd.openxmlformats-officedocument.presentationml.slide+xml" PartName="/ppt/slides/slide19.xml"/>
  <Override ContentType="application/vnd.openxmlformats-officedocument.presentationml.slide+xml" PartName="/ppt/slides/slide41.xml"/>
  <Override ContentType="application/vnd.openxmlformats-officedocument.presentationml.slide+xml" PartName="/ppt/slides/slide55.xml"/>
  <Override ContentType="application/vnd.openxmlformats-officedocument.presentationml.slide+xml" PartName="/ppt/slides/slide5.xml"/>
  <Override ContentType="application/vnd.openxmlformats-officedocument.presentationml.slide+xml" PartName="/ppt/slides/slide63.xml"/>
  <Override ContentType="application/vnd.openxmlformats-officedocument.presentationml.tableStyles+xml" PartName="/ppt/tableStyl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Lst>
  <p:sldSz cy="6858000" cx="91440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0" Type="http://schemas.openxmlformats.org/officeDocument/2006/relationships/slide" Target="slides/slide25.xml"/><Relationship Id="rId31" Type="http://schemas.openxmlformats.org/officeDocument/2006/relationships/slide" Target="slides/slide26.xml"/><Relationship Id="rId71" Type="http://schemas.openxmlformats.org/officeDocument/2006/relationships/slide" Target="slides/slide66.xml"/><Relationship Id="rId34" Type="http://schemas.openxmlformats.org/officeDocument/2006/relationships/slide" Target="slides/slide29.xml"/><Relationship Id="rId70" Type="http://schemas.openxmlformats.org/officeDocument/2006/relationships/slide" Target="slides/slide65.xml"/><Relationship Id="rId35" Type="http://schemas.openxmlformats.org/officeDocument/2006/relationships/slide" Target="slides/slide30.xml"/><Relationship Id="rId32" Type="http://schemas.openxmlformats.org/officeDocument/2006/relationships/slide" Target="slides/slide27.xml"/><Relationship Id="rId33" Type="http://schemas.openxmlformats.org/officeDocument/2006/relationships/slide" Target="slides/slide28.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6" Type="http://schemas.openxmlformats.org/officeDocument/2006/relationships/slide" Target="slides/slide71.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2" Type="http://schemas.openxmlformats.org/officeDocument/2006/relationships/presProps" Target="presProps.xml"/><Relationship Id="rId1" Type="http://schemas.openxmlformats.org/officeDocument/2006/relationships/theme" Target="theme/theme2.xml"/><Relationship Id="rId40" Type="http://schemas.openxmlformats.org/officeDocument/2006/relationships/slide" Target="slides/slide35.xml"/><Relationship Id="rId4" Type="http://schemas.openxmlformats.org/officeDocument/2006/relationships/slideMaster" Target="slideMasters/slideMaster1.xml"/><Relationship Id="rId41" Type="http://schemas.openxmlformats.org/officeDocument/2006/relationships/slide" Target="slides/slide36.xml"/><Relationship Id="rId3" Type="http://schemas.openxmlformats.org/officeDocument/2006/relationships/tableStyles" Target="tableStyles.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9" Type="http://schemas.openxmlformats.org/officeDocument/2006/relationships/slide" Target="slides/slide4.xml"/><Relationship Id="rId6" Type="http://schemas.openxmlformats.org/officeDocument/2006/relationships/slide" Target="slides/slide1.xml"/><Relationship Id="rId5" Type="http://schemas.openxmlformats.org/officeDocument/2006/relationships/notesMaster" Target="notesMasters/notesMaster1.xml"/><Relationship Id="rId8" Type="http://schemas.openxmlformats.org/officeDocument/2006/relationships/slide" Target="slides/slide3.xml"/><Relationship Id="rId7" Type="http://schemas.openxmlformats.org/officeDocument/2006/relationships/slide" Target="slides/slide2.xml"/><Relationship Id="rId58" Type="http://schemas.openxmlformats.org/officeDocument/2006/relationships/slide" Target="slides/slide53.xml"/><Relationship Id="rId59" Type="http://schemas.openxmlformats.org/officeDocument/2006/relationships/slide" Target="slides/slide54.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2" Type="http://schemas.openxmlformats.org/officeDocument/2006/relationships/slide" Target="slides/slide7.xml"/><Relationship Id="rId13" Type="http://schemas.openxmlformats.org/officeDocument/2006/relationships/slide" Target="slides/slide8.xml"/><Relationship Id="rId10" Type="http://schemas.openxmlformats.org/officeDocument/2006/relationships/slide" Target="slides/slide5.xml"/><Relationship Id="rId11" Type="http://schemas.openxmlformats.org/officeDocument/2006/relationships/slide" Target="slides/slide6.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69" Type="http://schemas.openxmlformats.org/officeDocument/2006/relationships/slide" Target="slides/slide64.xml"/><Relationship Id="rId29" Type="http://schemas.openxmlformats.org/officeDocument/2006/relationships/slide" Target="slides/slide2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1" Type="http://schemas.openxmlformats.org/officeDocument/2006/relationships/slide" Target="slides/slide16.xml"/><Relationship Id="rId22" Type="http://schemas.openxmlformats.org/officeDocument/2006/relationships/slide" Target="slides/slide17.xml"/><Relationship Id="rId60" Type="http://schemas.openxmlformats.org/officeDocument/2006/relationships/slide" Target="slides/slide55.xml"/><Relationship Id="rId23" Type="http://schemas.openxmlformats.org/officeDocument/2006/relationships/slide" Target="slides/slide18.xml"/><Relationship Id="rId24" Type="http://schemas.openxmlformats.org/officeDocument/2006/relationships/slide" Target="slides/slide19.xml"/><Relationship Id="rId20" Type="http://schemas.openxmlformats.org/officeDocument/2006/relationships/slide" Target="slides/slide15.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0" name="Shape 90"/>
        <p:cNvGrpSpPr/>
        <p:nvPr/>
      </p:nvGrpSpPr>
      <p:grpSpPr>
        <a:xfrm>
          <a:off x="0" y="0"/>
          <a:ext cx="0" cy="0"/>
          <a:chOff x="0" y="0"/>
          <a:chExt cx="0" cy="0"/>
        </a:xfrm>
      </p:grpSpPr>
      <p:sp>
        <p:nvSpPr>
          <p:cNvPr id="91" name="Shape 9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92" name="Shape 9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8" name="Shape 198"/>
        <p:cNvGrpSpPr/>
        <p:nvPr/>
      </p:nvGrpSpPr>
      <p:grpSpPr>
        <a:xfrm>
          <a:off x="0" y="0"/>
          <a:ext cx="0" cy="0"/>
          <a:chOff x="0" y="0"/>
          <a:chExt cx="0" cy="0"/>
        </a:xfrm>
      </p:grpSpPr>
      <p:sp>
        <p:nvSpPr>
          <p:cNvPr id="199" name="Shape 19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00" name="Shape 20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4" name="Shape 204"/>
        <p:cNvGrpSpPr/>
        <p:nvPr/>
      </p:nvGrpSpPr>
      <p:grpSpPr>
        <a:xfrm>
          <a:off x="0" y="0"/>
          <a:ext cx="0" cy="0"/>
          <a:chOff x="0" y="0"/>
          <a:chExt cx="0" cy="0"/>
        </a:xfrm>
      </p:grpSpPr>
      <p:sp>
        <p:nvSpPr>
          <p:cNvPr id="205" name="Shape 20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06" name="Shape 20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0" name="Shape 210"/>
        <p:cNvGrpSpPr/>
        <p:nvPr/>
      </p:nvGrpSpPr>
      <p:grpSpPr>
        <a:xfrm>
          <a:off x="0" y="0"/>
          <a:ext cx="0" cy="0"/>
          <a:chOff x="0" y="0"/>
          <a:chExt cx="0" cy="0"/>
        </a:xfrm>
      </p:grpSpPr>
      <p:sp>
        <p:nvSpPr>
          <p:cNvPr id="211" name="Shape 21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12" name="Shape 21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6" name="Shape 216"/>
        <p:cNvGrpSpPr/>
        <p:nvPr/>
      </p:nvGrpSpPr>
      <p:grpSpPr>
        <a:xfrm>
          <a:off x="0" y="0"/>
          <a:ext cx="0" cy="0"/>
          <a:chOff x="0" y="0"/>
          <a:chExt cx="0" cy="0"/>
        </a:xfrm>
      </p:grpSpPr>
      <p:sp>
        <p:nvSpPr>
          <p:cNvPr id="217" name="Shape 21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18" name="Shape 21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24" name="Shape 22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8" name="Shape 228"/>
        <p:cNvGrpSpPr/>
        <p:nvPr/>
      </p:nvGrpSpPr>
      <p:grpSpPr>
        <a:xfrm>
          <a:off x="0" y="0"/>
          <a:ext cx="0" cy="0"/>
          <a:chOff x="0" y="0"/>
          <a:chExt cx="0" cy="0"/>
        </a:xfrm>
      </p:grpSpPr>
      <p:sp>
        <p:nvSpPr>
          <p:cNvPr id="229" name="Shape 22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30" name="Shape 23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4" name="Shape 234"/>
        <p:cNvGrpSpPr/>
        <p:nvPr/>
      </p:nvGrpSpPr>
      <p:grpSpPr>
        <a:xfrm>
          <a:off x="0" y="0"/>
          <a:ext cx="0" cy="0"/>
          <a:chOff x="0" y="0"/>
          <a:chExt cx="0" cy="0"/>
        </a:xfrm>
      </p:grpSpPr>
      <p:sp>
        <p:nvSpPr>
          <p:cNvPr id="235" name="Shape 23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36" name="Shape 23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0" name="Shape 240"/>
        <p:cNvGrpSpPr/>
        <p:nvPr/>
      </p:nvGrpSpPr>
      <p:grpSpPr>
        <a:xfrm>
          <a:off x="0" y="0"/>
          <a:ext cx="0" cy="0"/>
          <a:chOff x="0" y="0"/>
          <a:chExt cx="0" cy="0"/>
        </a:xfrm>
      </p:grpSpPr>
      <p:sp>
        <p:nvSpPr>
          <p:cNvPr id="241" name="Shape 24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42" name="Shape 24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6" name="Shape 246"/>
        <p:cNvGrpSpPr/>
        <p:nvPr/>
      </p:nvGrpSpPr>
      <p:grpSpPr>
        <a:xfrm>
          <a:off x="0" y="0"/>
          <a:ext cx="0" cy="0"/>
          <a:chOff x="0" y="0"/>
          <a:chExt cx="0" cy="0"/>
        </a:xfrm>
      </p:grpSpPr>
      <p:sp>
        <p:nvSpPr>
          <p:cNvPr id="247" name="Shape 24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48" name="Shape 24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2" name="Shape 252"/>
        <p:cNvGrpSpPr/>
        <p:nvPr/>
      </p:nvGrpSpPr>
      <p:grpSpPr>
        <a:xfrm>
          <a:off x="0" y="0"/>
          <a:ext cx="0" cy="0"/>
          <a:chOff x="0" y="0"/>
          <a:chExt cx="0" cy="0"/>
        </a:xfrm>
      </p:grpSpPr>
      <p:sp>
        <p:nvSpPr>
          <p:cNvPr id="253" name="Shape 25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54" name="Shape 25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 name="Shape 95"/>
        <p:cNvGrpSpPr/>
        <p:nvPr/>
      </p:nvGrpSpPr>
      <p:grpSpPr>
        <a:xfrm>
          <a:off x="0" y="0"/>
          <a:ext cx="0" cy="0"/>
          <a:chOff x="0" y="0"/>
          <a:chExt cx="0" cy="0"/>
        </a:xfrm>
      </p:grpSpPr>
      <p:sp>
        <p:nvSpPr>
          <p:cNvPr id="96" name="Shape 9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97" name="Shape 9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8" name="Shape 258"/>
        <p:cNvGrpSpPr/>
        <p:nvPr/>
      </p:nvGrpSpPr>
      <p:grpSpPr>
        <a:xfrm>
          <a:off x="0" y="0"/>
          <a:ext cx="0" cy="0"/>
          <a:chOff x="0" y="0"/>
          <a:chExt cx="0" cy="0"/>
        </a:xfrm>
      </p:grpSpPr>
      <p:sp>
        <p:nvSpPr>
          <p:cNvPr id="259" name="Shape 25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60" name="Shape 26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4" name="Shape 264"/>
        <p:cNvGrpSpPr/>
        <p:nvPr/>
      </p:nvGrpSpPr>
      <p:grpSpPr>
        <a:xfrm>
          <a:off x="0" y="0"/>
          <a:ext cx="0" cy="0"/>
          <a:chOff x="0" y="0"/>
          <a:chExt cx="0" cy="0"/>
        </a:xfrm>
      </p:grpSpPr>
      <p:sp>
        <p:nvSpPr>
          <p:cNvPr id="265" name="Shape 26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66" name="Shape 26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0" name="Shape 270"/>
        <p:cNvGrpSpPr/>
        <p:nvPr/>
      </p:nvGrpSpPr>
      <p:grpSpPr>
        <a:xfrm>
          <a:off x="0" y="0"/>
          <a:ext cx="0" cy="0"/>
          <a:chOff x="0" y="0"/>
          <a:chExt cx="0" cy="0"/>
        </a:xfrm>
      </p:grpSpPr>
      <p:sp>
        <p:nvSpPr>
          <p:cNvPr id="271" name="Shape 27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72" name="Shape 27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5" name="Shape 275"/>
        <p:cNvGrpSpPr/>
        <p:nvPr/>
      </p:nvGrpSpPr>
      <p:grpSpPr>
        <a:xfrm>
          <a:off x="0" y="0"/>
          <a:ext cx="0" cy="0"/>
          <a:chOff x="0" y="0"/>
          <a:chExt cx="0" cy="0"/>
        </a:xfrm>
      </p:grpSpPr>
      <p:sp>
        <p:nvSpPr>
          <p:cNvPr id="276" name="Shape 27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77" name="Shape 27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1" name="Shape 281"/>
        <p:cNvGrpSpPr/>
        <p:nvPr/>
      </p:nvGrpSpPr>
      <p:grpSpPr>
        <a:xfrm>
          <a:off x="0" y="0"/>
          <a:ext cx="0" cy="0"/>
          <a:chOff x="0" y="0"/>
          <a:chExt cx="0" cy="0"/>
        </a:xfrm>
      </p:grpSpPr>
      <p:sp>
        <p:nvSpPr>
          <p:cNvPr id="282" name="Shape 28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83" name="Shape 28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7" name="Shape 287"/>
        <p:cNvGrpSpPr/>
        <p:nvPr/>
      </p:nvGrpSpPr>
      <p:grpSpPr>
        <a:xfrm>
          <a:off x="0" y="0"/>
          <a:ext cx="0" cy="0"/>
          <a:chOff x="0" y="0"/>
          <a:chExt cx="0" cy="0"/>
        </a:xfrm>
      </p:grpSpPr>
      <p:sp>
        <p:nvSpPr>
          <p:cNvPr id="288" name="Shape 28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89" name="Shape 28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3" name="Shape 293"/>
        <p:cNvGrpSpPr/>
        <p:nvPr/>
      </p:nvGrpSpPr>
      <p:grpSpPr>
        <a:xfrm>
          <a:off x="0" y="0"/>
          <a:ext cx="0" cy="0"/>
          <a:chOff x="0" y="0"/>
          <a:chExt cx="0" cy="0"/>
        </a:xfrm>
      </p:grpSpPr>
      <p:sp>
        <p:nvSpPr>
          <p:cNvPr id="294" name="Shape 29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295" name="Shape 29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9" name="Shape 299"/>
        <p:cNvGrpSpPr/>
        <p:nvPr/>
      </p:nvGrpSpPr>
      <p:grpSpPr>
        <a:xfrm>
          <a:off x="0" y="0"/>
          <a:ext cx="0" cy="0"/>
          <a:chOff x="0" y="0"/>
          <a:chExt cx="0" cy="0"/>
        </a:xfrm>
      </p:grpSpPr>
      <p:sp>
        <p:nvSpPr>
          <p:cNvPr id="300" name="Shape 30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01" name="Shape 30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8" name="Shape 308"/>
        <p:cNvGrpSpPr/>
        <p:nvPr/>
      </p:nvGrpSpPr>
      <p:grpSpPr>
        <a:xfrm>
          <a:off x="0" y="0"/>
          <a:ext cx="0" cy="0"/>
          <a:chOff x="0" y="0"/>
          <a:chExt cx="0" cy="0"/>
        </a:xfrm>
      </p:grpSpPr>
      <p:sp>
        <p:nvSpPr>
          <p:cNvPr id="309" name="Shape 30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10" name="Shape 31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3" name="Shape 313"/>
        <p:cNvGrpSpPr/>
        <p:nvPr/>
      </p:nvGrpSpPr>
      <p:grpSpPr>
        <a:xfrm>
          <a:off x="0" y="0"/>
          <a:ext cx="0" cy="0"/>
          <a:chOff x="0" y="0"/>
          <a:chExt cx="0" cy="0"/>
        </a:xfrm>
      </p:grpSpPr>
      <p:sp>
        <p:nvSpPr>
          <p:cNvPr id="314" name="Shape 31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15" name="Shape 31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22" name="Shape 12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8" name="Shape 318"/>
        <p:cNvGrpSpPr/>
        <p:nvPr/>
      </p:nvGrpSpPr>
      <p:grpSpPr>
        <a:xfrm>
          <a:off x="0" y="0"/>
          <a:ext cx="0" cy="0"/>
          <a:chOff x="0" y="0"/>
          <a:chExt cx="0" cy="0"/>
        </a:xfrm>
      </p:grpSpPr>
      <p:sp>
        <p:nvSpPr>
          <p:cNvPr id="319" name="Shape 31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20" name="Shape 32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4" name="Shape 324"/>
        <p:cNvGrpSpPr/>
        <p:nvPr/>
      </p:nvGrpSpPr>
      <p:grpSpPr>
        <a:xfrm>
          <a:off x="0" y="0"/>
          <a:ext cx="0" cy="0"/>
          <a:chOff x="0" y="0"/>
          <a:chExt cx="0" cy="0"/>
        </a:xfrm>
      </p:grpSpPr>
      <p:sp>
        <p:nvSpPr>
          <p:cNvPr id="325" name="Shape 32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26" name="Shape 32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9" name="Shape 329"/>
        <p:cNvGrpSpPr/>
        <p:nvPr/>
      </p:nvGrpSpPr>
      <p:grpSpPr>
        <a:xfrm>
          <a:off x="0" y="0"/>
          <a:ext cx="0" cy="0"/>
          <a:chOff x="0" y="0"/>
          <a:chExt cx="0" cy="0"/>
        </a:xfrm>
      </p:grpSpPr>
      <p:sp>
        <p:nvSpPr>
          <p:cNvPr id="330" name="Shape 33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31" name="Shape 33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5" name="Shape 335"/>
        <p:cNvGrpSpPr/>
        <p:nvPr/>
      </p:nvGrpSpPr>
      <p:grpSpPr>
        <a:xfrm>
          <a:off x="0" y="0"/>
          <a:ext cx="0" cy="0"/>
          <a:chOff x="0" y="0"/>
          <a:chExt cx="0" cy="0"/>
        </a:xfrm>
      </p:grpSpPr>
      <p:sp>
        <p:nvSpPr>
          <p:cNvPr id="336" name="Shape 33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37" name="Shape 33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1" name="Shape 341"/>
        <p:cNvGrpSpPr/>
        <p:nvPr/>
      </p:nvGrpSpPr>
      <p:grpSpPr>
        <a:xfrm>
          <a:off x="0" y="0"/>
          <a:ext cx="0" cy="0"/>
          <a:chOff x="0" y="0"/>
          <a:chExt cx="0" cy="0"/>
        </a:xfrm>
      </p:grpSpPr>
      <p:sp>
        <p:nvSpPr>
          <p:cNvPr id="342" name="Shape 34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43" name="Shape 34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8" name="Shape 348"/>
        <p:cNvGrpSpPr/>
        <p:nvPr/>
      </p:nvGrpSpPr>
      <p:grpSpPr>
        <a:xfrm>
          <a:off x="0" y="0"/>
          <a:ext cx="0" cy="0"/>
          <a:chOff x="0" y="0"/>
          <a:chExt cx="0" cy="0"/>
        </a:xfrm>
      </p:grpSpPr>
      <p:sp>
        <p:nvSpPr>
          <p:cNvPr id="349" name="Shape 34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50" name="Shape 35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4" name="Shape 354"/>
        <p:cNvGrpSpPr/>
        <p:nvPr/>
      </p:nvGrpSpPr>
      <p:grpSpPr>
        <a:xfrm>
          <a:off x="0" y="0"/>
          <a:ext cx="0" cy="0"/>
          <a:chOff x="0" y="0"/>
          <a:chExt cx="0" cy="0"/>
        </a:xfrm>
      </p:grpSpPr>
      <p:sp>
        <p:nvSpPr>
          <p:cNvPr id="355" name="Shape 35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56" name="Shape 35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0" name="Shape 360"/>
        <p:cNvGrpSpPr/>
        <p:nvPr/>
      </p:nvGrpSpPr>
      <p:grpSpPr>
        <a:xfrm>
          <a:off x="0" y="0"/>
          <a:ext cx="0" cy="0"/>
          <a:chOff x="0" y="0"/>
          <a:chExt cx="0" cy="0"/>
        </a:xfrm>
      </p:grpSpPr>
      <p:sp>
        <p:nvSpPr>
          <p:cNvPr id="361" name="Shape 36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62" name="Shape 36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0" name="Shape 370"/>
        <p:cNvGrpSpPr/>
        <p:nvPr/>
      </p:nvGrpSpPr>
      <p:grpSpPr>
        <a:xfrm>
          <a:off x="0" y="0"/>
          <a:ext cx="0" cy="0"/>
          <a:chOff x="0" y="0"/>
          <a:chExt cx="0" cy="0"/>
        </a:xfrm>
      </p:grpSpPr>
      <p:sp>
        <p:nvSpPr>
          <p:cNvPr id="371" name="Shape 37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72" name="Shape 37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7" name="Shape 377"/>
        <p:cNvGrpSpPr/>
        <p:nvPr/>
      </p:nvGrpSpPr>
      <p:grpSpPr>
        <a:xfrm>
          <a:off x="0" y="0"/>
          <a:ext cx="0" cy="0"/>
          <a:chOff x="0" y="0"/>
          <a:chExt cx="0" cy="0"/>
        </a:xfrm>
      </p:grpSpPr>
      <p:sp>
        <p:nvSpPr>
          <p:cNvPr id="378" name="Shape 37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79" name="Shape 37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6" name="Shape 126"/>
        <p:cNvGrpSpPr/>
        <p:nvPr/>
      </p:nvGrpSpPr>
      <p:grpSpPr>
        <a:xfrm>
          <a:off x="0" y="0"/>
          <a:ext cx="0" cy="0"/>
          <a:chOff x="0" y="0"/>
          <a:chExt cx="0" cy="0"/>
        </a:xfrm>
      </p:grpSpPr>
      <p:sp>
        <p:nvSpPr>
          <p:cNvPr id="127" name="Shape 12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28" name="Shape 12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3" name="Shape 383"/>
        <p:cNvGrpSpPr/>
        <p:nvPr/>
      </p:nvGrpSpPr>
      <p:grpSpPr>
        <a:xfrm>
          <a:off x="0" y="0"/>
          <a:ext cx="0" cy="0"/>
          <a:chOff x="0" y="0"/>
          <a:chExt cx="0" cy="0"/>
        </a:xfrm>
      </p:grpSpPr>
      <p:sp>
        <p:nvSpPr>
          <p:cNvPr id="384" name="Shape 38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85" name="Shape 38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0" name="Shape 390"/>
        <p:cNvGrpSpPr/>
        <p:nvPr/>
      </p:nvGrpSpPr>
      <p:grpSpPr>
        <a:xfrm>
          <a:off x="0" y="0"/>
          <a:ext cx="0" cy="0"/>
          <a:chOff x="0" y="0"/>
          <a:chExt cx="0" cy="0"/>
        </a:xfrm>
      </p:grpSpPr>
      <p:sp>
        <p:nvSpPr>
          <p:cNvPr id="391" name="Shape 39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92" name="Shape 39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7" name="Shape 397"/>
        <p:cNvGrpSpPr/>
        <p:nvPr/>
      </p:nvGrpSpPr>
      <p:grpSpPr>
        <a:xfrm>
          <a:off x="0" y="0"/>
          <a:ext cx="0" cy="0"/>
          <a:chOff x="0" y="0"/>
          <a:chExt cx="0" cy="0"/>
        </a:xfrm>
      </p:grpSpPr>
      <p:sp>
        <p:nvSpPr>
          <p:cNvPr id="398" name="Shape 39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399" name="Shape 39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4" name="Shape 404"/>
        <p:cNvGrpSpPr/>
        <p:nvPr/>
      </p:nvGrpSpPr>
      <p:grpSpPr>
        <a:xfrm>
          <a:off x="0" y="0"/>
          <a:ext cx="0" cy="0"/>
          <a:chOff x="0" y="0"/>
          <a:chExt cx="0" cy="0"/>
        </a:xfrm>
      </p:grpSpPr>
      <p:sp>
        <p:nvSpPr>
          <p:cNvPr id="405" name="Shape 40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06" name="Shape 40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0" name="Shape 410"/>
        <p:cNvGrpSpPr/>
        <p:nvPr/>
      </p:nvGrpSpPr>
      <p:grpSpPr>
        <a:xfrm>
          <a:off x="0" y="0"/>
          <a:ext cx="0" cy="0"/>
          <a:chOff x="0" y="0"/>
          <a:chExt cx="0" cy="0"/>
        </a:xfrm>
      </p:grpSpPr>
      <p:sp>
        <p:nvSpPr>
          <p:cNvPr id="411" name="Shape 41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12" name="Shape 41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6" name="Shape 416"/>
        <p:cNvGrpSpPr/>
        <p:nvPr/>
      </p:nvGrpSpPr>
      <p:grpSpPr>
        <a:xfrm>
          <a:off x="0" y="0"/>
          <a:ext cx="0" cy="0"/>
          <a:chOff x="0" y="0"/>
          <a:chExt cx="0" cy="0"/>
        </a:xfrm>
      </p:grpSpPr>
      <p:sp>
        <p:nvSpPr>
          <p:cNvPr id="417" name="Shape 41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18" name="Shape 41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2" name="Shape 422"/>
        <p:cNvGrpSpPr/>
        <p:nvPr/>
      </p:nvGrpSpPr>
      <p:grpSpPr>
        <a:xfrm>
          <a:off x="0" y="0"/>
          <a:ext cx="0" cy="0"/>
          <a:chOff x="0" y="0"/>
          <a:chExt cx="0" cy="0"/>
        </a:xfrm>
      </p:grpSpPr>
      <p:sp>
        <p:nvSpPr>
          <p:cNvPr id="423" name="Shape 42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24" name="Shape 42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8" name="Shape 428"/>
        <p:cNvGrpSpPr/>
        <p:nvPr/>
      </p:nvGrpSpPr>
      <p:grpSpPr>
        <a:xfrm>
          <a:off x="0" y="0"/>
          <a:ext cx="0" cy="0"/>
          <a:chOff x="0" y="0"/>
          <a:chExt cx="0" cy="0"/>
        </a:xfrm>
      </p:grpSpPr>
      <p:sp>
        <p:nvSpPr>
          <p:cNvPr id="429" name="Shape 42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30" name="Shape 43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4" name="Shape 434"/>
        <p:cNvGrpSpPr/>
        <p:nvPr/>
      </p:nvGrpSpPr>
      <p:grpSpPr>
        <a:xfrm>
          <a:off x="0" y="0"/>
          <a:ext cx="0" cy="0"/>
          <a:chOff x="0" y="0"/>
          <a:chExt cx="0" cy="0"/>
        </a:xfrm>
      </p:grpSpPr>
      <p:sp>
        <p:nvSpPr>
          <p:cNvPr id="435" name="Shape 43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36" name="Shape 43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9" name="Shape 439"/>
        <p:cNvGrpSpPr/>
        <p:nvPr/>
      </p:nvGrpSpPr>
      <p:grpSpPr>
        <a:xfrm>
          <a:off x="0" y="0"/>
          <a:ext cx="0" cy="0"/>
          <a:chOff x="0" y="0"/>
          <a:chExt cx="0" cy="0"/>
        </a:xfrm>
      </p:grpSpPr>
      <p:sp>
        <p:nvSpPr>
          <p:cNvPr id="440" name="Shape 440"/>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41" name="Shape 441"/>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3" name="Shape 133"/>
        <p:cNvGrpSpPr/>
        <p:nvPr/>
      </p:nvGrpSpPr>
      <p:grpSpPr>
        <a:xfrm>
          <a:off x="0" y="0"/>
          <a:ext cx="0" cy="0"/>
          <a:chOff x="0" y="0"/>
          <a:chExt cx="0" cy="0"/>
        </a:xfrm>
      </p:grpSpPr>
      <p:sp>
        <p:nvSpPr>
          <p:cNvPr id="134" name="Shape 13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35" name="Shape 13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5" name="Shape 445"/>
        <p:cNvGrpSpPr/>
        <p:nvPr/>
      </p:nvGrpSpPr>
      <p:grpSpPr>
        <a:xfrm>
          <a:off x="0" y="0"/>
          <a:ext cx="0" cy="0"/>
          <a:chOff x="0" y="0"/>
          <a:chExt cx="0" cy="0"/>
        </a:xfrm>
      </p:grpSpPr>
      <p:sp>
        <p:nvSpPr>
          <p:cNvPr id="446" name="Shape 44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47" name="Shape 44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1" name="Shape 451"/>
        <p:cNvGrpSpPr/>
        <p:nvPr/>
      </p:nvGrpSpPr>
      <p:grpSpPr>
        <a:xfrm>
          <a:off x="0" y="0"/>
          <a:ext cx="0" cy="0"/>
          <a:chOff x="0" y="0"/>
          <a:chExt cx="0" cy="0"/>
        </a:xfrm>
      </p:grpSpPr>
      <p:sp>
        <p:nvSpPr>
          <p:cNvPr id="452" name="Shape 45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53" name="Shape 45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7" name="Shape 457"/>
        <p:cNvGrpSpPr/>
        <p:nvPr/>
      </p:nvGrpSpPr>
      <p:grpSpPr>
        <a:xfrm>
          <a:off x="0" y="0"/>
          <a:ext cx="0" cy="0"/>
          <a:chOff x="0" y="0"/>
          <a:chExt cx="0" cy="0"/>
        </a:xfrm>
      </p:grpSpPr>
      <p:sp>
        <p:nvSpPr>
          <p:cNvPr id="458" name="Shape 45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59" name="Shape 45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4" name="Shape 464"/>
        <p:cNvGrpSpPr/>
        <p:nvPr/>
      </p:nvGrpSpPr>
      <p:grpSpPr>
        <a:xfrm>
          <a:off x="0" y="0"/>
          <a:ext cx="0" cy="0"/>
          <a:chOff x="0" y="0"/>
          <a:chExt cx="0" cy="0"/>
        </a:xfrm>
      </p:grpSpPr>
      <p:sp>
        <p:nvSpPr>
          <p:cNvPr id="465" name="Shape 46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66" name="Shape 46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0" name="Shape 470"/>
        <p:cNvGrpSpPr/>
        <p:nvPr/>
      </p:nvGrpSpPr>
      <p:grpSpPr>
        <a:xfrm>
          <a:off x="0" y="0"/>
          <a:ext cx="0" cy="0"/>
          <a:chOff x="0" y="0"/>
          <a:chExt cx="0" cy="0"/>
        </a:xfrm>
      </p:grpSpPr>
      <p:sp>
        <p:nvSpPr>
          <p:cNvPr id="471" name="Shape 47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72" name="Shape 47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7" name="Shape 477"/>
        <p:cNvGrpSpPr/>
        <p:nvPr/>
      </p:nvGrpSpPr>
      <p:grpSpPr>
        <a:xfrm>
          <a:off x="0" y="0"/>
          <a:ext cx="0" cy="0"/>
          <a:chOff x="0" y="0"/>
          <a:chExt cx="0" cy="0"/>
        </a:xfrm>
      </p:grpSpPr>
      <p:sp>
        <p:nvSpPr>
          <p:cNvPr id="478" name="Shape 47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79" name="Shape 47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85" name="Shape 485"/>
        <p:cNvGrpSpPr/>
        <p:nvPr/>
      </p:nvGrpSpPr>
      <p:grpSpPr>
        <a:xfrm>
          <a:off x="0" y="0"/>
          <a:ext cx="0" cy="0"/>
          <a:chOff x="0" y="0"/>
          <a:chExt cx="0" cy="0"/>
        </a:xfrm>
      </p:grpSpPr>
      <p:sp>
        <p:nvSpPr>
          <p:cNvPr id="486" name="Shape 486"/>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87" name="Shape 487"/>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93" name="Shape 493"/>
        <p:cNvGrpSpPr/>
        <p:nvPr/>
      </p:nvGrpSpPr>
      <p:grpSpPr>
        <a:xfrm>
          <a:off x="0" y="0"/>
          <a:ext cx="0" cy="0"/>
          <a:chOff x="0" y="0"/>
          <a:chExt cx="0" cy="0"/>
        </a:xfrm>
      </p:grpSpPr>
      <p:sp>
        <p:nvSpPr>
          <p:cNvPr id="494" name="Shape 494"/>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495" name="Shape 495"/>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1" name="Shape 501"/>
        <p:cNvGrpSpPr/>
        <p:nvPr/>
      </p:nvGrpSpPr>
      <p:grpSpPr>
        <a:xfrm>
          <a:off x="0" y="0"/>
          <a:ext cx="0" cy="0"/>
          <a:chOff x="0" y="0"/>
          <a:chExt cx="0" cy="0"/>
        </a:xfrm>
      </p:grpSpPr>
      <p:sp>
        <p:nvSpPr>
          <p:cNvPr id="502" name="Shape 50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03" name="Shape 50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7" name="Shape 507"/>
        <p:cNvGrpSpPr/>
        <p:nvPr/>
      </p:nvGrpSpPr>
      <p:grpSpPr>
        <a:xfrm>
          <a:off x="0" y="0"/>
          <a:ext cx="0" cy="0"/>
          <a:chOff x="0" y="0"/>
          <a:chExt cx="0" cy="0"/>
        </a:xfrm>
      </p:grpSpPr>
      <p:sp>
        <p:nvSpPr>
          <p:cNvPr id="508" name="Shape 50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09" name="Shape 50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42" name="Shape 14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16" name="Shape 516"/>
        <p:cNvGrpSpPr/>
        <p:nvPr/>
      </p:nvGrpSpPr>
      <p:grpSpPr>
        <a:xfrm>
          <a:off x="0" y="0"/>
          <a:ext cx="0" cy="0"/>
          <a:chOff x="0" y="0"/>
          <a:chExt cx="0" cy="0"/>
        </a:xfrm>
      </p:grpSpPr>
      <p:sp>
        <p:nvSpPr>
          <p:cNvPr id="517" name="Shape 51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18" name="Shape 51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22" name="Shape 522"/>
        <p:cNvGrpSpPr/>
        <p:nvPr/>
      </p:nvGrpSpPr>
      <p:grpSpPr>
        <a:xfrm>
          <a:off x="0" y="0"/>
          <a:ext cx="0" cy="0"/>
          <a:chOff x="0" y="0"/>
          <a:chExt cx="0" cy="0"/>
        </a:xfrm>
      </p:grpSpPr>
      <p:sp>
        <p:nvSpPr>
          <p:cNvPr id="523" name="Shape 52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24" name="Shape 52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0" name="Shape 530"/>
        <p:cNvGrpSpPr/>
        <p:nvPr/>
      </p:nvGrpSpPr>
      <p:grpSpPr>
        <a:xfrm>
          <a:off x="0" y="0"/>
          <a:ext cx="0" cy="0"/>
          <a:chOff x="0" y="0"/>
          <a:chExt cx="0" cy="0"/>
        </a:xfrm>
      </p:grpSpPr>
      <p:sp>
        <p:nvSpPr>
          <p:cNvPr id="531" name="Shape 53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32" name="Shape 53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7" name="Shape 537"/>
        <p:cNvGrpSpPr/>
        <p:nvPr/>
      </p:nvGrpSpPr>
      <p:grpSpPr>
        <a:xfrm>
          <a:off x="0" y="0"/>
          <a:ext cx="0" cy="0"/>
          <a:chOff x="0" y="0"/>
          <a:chExt cx="0" cy="0"/>
        </a:xfrm>
      </p:grpSpPr>
      <p:sp>
        <p:nvSpPr>
          <p:cNvPr id="538" name="Shape 538"/>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39" name="Shape 539"/>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4" name="Shape 544"/>
        <p:cNvGrpSpPr/>
        <p:nvPr/>
      </p:nvGrpSpPr>
      <p:grpSpPr>
        <a:xfrm>
          <a:off x="0" y="0"/>
          <a:ext cx="0" cy="0"/>
          <a:chOff x="0" y="0"/>
          <a:chExt cx="0" cy="0"/>
        </a:xfrm>
      </p:grpSpPr>
      <p:sp>
        <p:nvSpPr>
          <p:cNvPr id="545" name="Shape 54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46" name="Shape 54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1" name="Shape 551"/>
        <p:cNvGrpSpPr/>
        <p:nvPr/>
      </p:nvGrpSpPr>
      <p:grpSpPr>
        <a:xfrm>
          <a:off x="0" y="0"/>
          <a:ext cx="0" cy="0"/>
          <a:chOff x="0" y="0"/>
          <a:chExt cx="0" cy="0"/>
        </a:xfrm>
      </p:grpSpPr>
      <p:sp>
        <p:nvSpPr>
          <p:cNvPr id="552" name="Shape 552"/>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53" name="Shape 553"/>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8" name="Shape 558"/>
        <p:cNvGrpSpPr/>
        <p:nvPr/>
      </p:nvGrpSpPr>
      <p:grpSpPr>
        <a:xfrm>
          <a:off x="0" y="0"/>
          <a:ext cx="0" cy="0"/>
          <a:chOff x="0" y="0"/>
          <a:chExt cx="0" cy="0"/>
        </a:xfrm>
      </p:grpSpPr>
      <p:sp>
        <p:nvSpPr>
          <p:cNvPr id="559" name="Shape 559"/>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60" name="Shape 560"/>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64" name="Shape 564"/>
        <p:cNvGrpSpPr/>
        <p:nvPr/>
      </p:nvGrpSpPr>
      <p:grpSpPr>
        <a:xfrm>
          <a:off x="0" y="0"/>
          <a:ext cx="0" cy="0"/>
          <a:chOff x="0" y="0"/>
          <a:chExt cx="0" cy="0"/>
        </a:xfrm>
      </p:grpSpPr>
      <p:sp>
        <p:nvSpPr>
          <p:cNvPr id="565" name="Shape 565"/>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66" name="Shape 56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70" name="Shape 570"/>
        <p:cNvGrpSpPr/>
        <p:nvPr/>
      </p:nvGrpSpPr>
      <p:grpSpPr>
        <a:xfrm>
          <a:off x="0" y="0"/>
          <a:ext cx="0" cy="0"/>
          <a:chOff x="0" y="0"/>
          <a:chExt cx="0" cy="0"/>
        </a:xfrm>
      </p:grpSpPr>
      <p:sp>
        <p:nvSpPr>
          <p:cNvPr id="571" name="Shape 57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72" name="Shape 57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76" name="Shape 576"/>
        <p:cNvGrpSpPr/>
        <p:nvPr/>
      </p:nvGrpSpPr>
      <p:grpSpPr>
        <a:xfrm>
          <a:off x="0" y="0"/>
          <a:ext cx="0" cy="0"/>
          <a:chOff x="0" y="0"/>
          <a:chExt cx="0" cy="0"/>
        </a:xfrm>
      </p:grpSpPr>
      <p:sp>
        <p:nvSpPr>
          <p:cNvPr id="577" name="Shape 57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78" name="Shape 57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0" name="Shape 180"/>
        <p:cNvGrpSpPr/>
        <p:nvPr/>
      </p:nvGrpSpPr>
      <p:grpSpPr>
        <a:xfrm>
          <a:off x="0" y="0"/>
          <a:ext cx="0" cy="0"/>
          <a:chOff x="0" y="0"/>
          <a:chExt cx="0" cy="0"/>
        </a:xfrm>
      </p:grpSpPr>
      <p:sp>
        <p:nvSpPr>
          <p:cNvPr id="181" name="Shape 181"/>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82" name="Shape 18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2" name="Shape 582"/>
        <p:cNvGrpSpPr/>
        <p:nvPr/>
      </p:nvGrpSpPr>
      <p:grpSpPr>
        <a:xfrm>
          <a:off x="0" y="0"/>
          <a:ext cx="0" cy="0"/>
          <a:chOff x="0" y="0"/>
          <a:chExt cx="0" cy="0"/>
        </a:xfrm>
      </p:grpSpPr>
      <p:sp>
        <p:nvSpPr>
          <p:cNvPr id="583" name="Shape 58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84" name="Shape 58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6" name="Shape 586"/>
        <p:cNvGrpSpPr/>
        <p:nvPr/>
      </p:nvGrpSpPr>
      <p:grpSpPr>
        <a:xfrm>
          <a:off x="0" y="0"/>
          <a:ext cx="0" cy="0"/>
          <a:chOff x="0" y="0"/>
          <a:chExt cx="0" cy="0"/>
        </a:xfrm>
      </p:grpSpPr>
      <p:sp>
        <p:nvSpPr>
          <p:cNvPr id="587" name="Shape 58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588" name="Shape 58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88" name="Shape 18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2" name="Shape 192"/>
        <p:cNvGrpSpPr/>
        <p:nvPr/>
      </p:nvGrpSpPr>
      <p:grpSpPr>
        <a:xfrm>
          <a:off x="0" y="0"/>
          <a:ext cx="0" cy="0"/>
          <a:chOff x="0" y="0"/>
          <a:chExt cx="0" cy="0"/>
        </a:xfrm>
      </p:grpSpPr>
      <p:sp>
        <p:nvSpPr>
          <p:cNvPr id="193" name="Shape 193"/>
          <p:cNvSpPr txBox="1"/>
          <p:nvPr>
            <p:ph idx="1" type="body"/>
          </p:nvPr>
        </p:nvSpPr>
        <p:spPr>
          <a:xfrm>
            <a:off x="685800" y="4343400"/>
            <a:ext cx="5486399" cy="4114800"/>
          </a:xfrm>
          <a:prstGeom prst="rect">
            <a:avLst/>
          </a:prstGeom>
        </p:spPr>
        <p:txBody>
          <a:bodyPr anchorCtr="0" anchor="ctr" bIns="91425" lIns="91425" rIns="91425" tIns="91425">
            <a:noAutofit/>
          </a:bodyPr>
          <a:lstStyle/>
          <a:p>
            <a:pPr>
              <a:spcBef>
                <a:spcPts val="0"/>
              </a:spcBef>
              <a:buNone/>
            </a:pPr>
            <a:r>
              <a:t/>
            </a:r>
            <a:endParaRPr/>
          </a:p>
        </p:txBody>
      </p:sp>
      <p:sp>
        <p:nvSpPr>
          <p:cNvPr id="194" name="Shape 19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0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3" name="Shape 13"/>
        <p:cNvGrpSpPr/>
        <p:nvPr/>
      </p:nvGrpSpPr>
      <p:grpSpPr>
        <a:xfrm>
          <a:off x="0" y="0"/>
          <a:ext cx="0" cy="0"/>
          <a:chOff x="0" y="0"/>
          <a:chExt cx="0" cy="0"/>
        </a:xfrm>
      </p:grpSpPr>
      <p:cxnSp>
        <p:nvCxnSpPr>
          <p:cNvPr id="14" name="Shape 14"/>
          <p:cNvCxnSpPr/>
          <p:nvPr/>
        </p:nvCxnSpPr>
        <p:spPr>
          <a:xfrm>
            <a:off x="514350" y="5349901"/>
            <a:ext cx="8629649" cy="2381"/>
          </a:xfrm>
          <a:prstGeom prst="straightConnector1">
            <a:avLst/>
          </a:prstGeom>
          <a:noFill/>
          <a:ln cap="flat" cmpd="sng" w="9525">
            <a:solidFill>
              <a:schemeClr val="accent1">
                <a:alpha val="0"/>
              </a:schemeClr>
            </a:solidFill>
            <a:prstDash val="solid"/>
            <a:round/>
            <a:headEnd len="med" w="med" type="none"/>
            <a:tailEnd len="med" w="med" type="none"/>
          </a:ln>
        </p:spPr>
      </p:cxnSp>
      <p:sp>
        <p:nvSpPr>
          <p:cNvPr id="15" name="Shape 15"/>
          <p:cNvSpPr txBox="1"/>
          <p:nvPr>
            <p:ph type="ctrTitle"/>
          </p:nvPr>
        </p:nvSpPr>
        <p:spPr>
          <a:xfrm>
            <a:off x="381000" y="4853410"/>
            <a:ext cx="8458200" cy="1222375"/>
          </a:xfrm>
          <a:prstGeom prst="rect">
            <a:avLst/>
          </a:prstGeom>
          <a:noFill/>
          <a:ln>
            <a:noFill/>
          </a:ln>
        </p:spPr>
        <p:txBody>
          <a:bodyPr anchorCtr="0" anchor="t" bIns="91425" lIns="91425" rIns="91425" tIns="91425"/>
          <a:lstStyle>
            <a:lvl1pPr indent="0" marL="0" marR="0" rtl="0" algn="l">
              <a:spcBef>
                <a:spcPts val="0"/>
              </a:spcBef>
              <a:buClr>
                <a:schemeClr val="dk2"/>
              </a:buClr>
              <a:buFont typeface="Souce Sans Pro"/>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
        <p:nvSpPr>
          <p:cNvPr id="16" name="Shape 16"/>
          <p:cNvSpPr txBox="1"/>
          <p:nvPr>
            <p:ph idx="1" type="subTitle"/>
          </p:nvPr>
        </p:nvSpPr>
        <p:spPr>
          <a:xfrm>
            <a:off x="381000" y="3886200"/>
            <a:ext cx="8458200" cy="914400"/>
          </a:xfrm>
          <a:prstGeom prst="rect">
            <a:avLst/>
          </a:prstGeom>
          <a:noFill/>
          <a:ln>
            <a:noFill/>
          </a:ln>
        </p:spPr>
        <p:txBody>
          <a:bodyPr anchorCtr="0" anchor="b" bIns="91425" lIns="91425" rIns="91425" tIns="91425"/>
          <a:lstStyle>
            <a:lvl1pPr indent="0" marL="0" marR="0" rtl="0" algn="l">
              <a:spcBef>
                <a:spcPts val="480"/>
              </a:spcBef>
              <a:buClr>
                <a:schemeClr val="accent1"/>
              </a:buClr>
              <a:buFont typeface="Noto Symbol"/>
              <a:buNone/>
              <a:defRPr/>
            </a:lvl1pPr>
            <a:lvl2pPr indent="0" marL="457200" marR="0" rtl="0" algn="ctr">
              <a:spcBef>
                <a:spcPts val="560"/>
              </a:spcBef>
              <a:buClr>
                <a:schemeClr val="accent1"/>
              </a:buClr>
              <a:buFont typeface="Noto Symbol"/>
              <a:buNone/>
              <a:defRPr/>
            </a:lvl2pPr>
            <a:lvl3pPr indent="0" marL="914400" marR="0" rtl="0" algn="ctr">
              <a:spcBef>
                <a:spcPts val="480"/>
              </a:spcBef>
              <a:buClr>
                <a:schemeClr val="accent1"/>
              </a:buClr>
              <a:buFont typeface="Noto Symbol"/>
              <a:buNone/>
              <a:defRPr/>
            </a:lvl3pPr>
            <a:lvl4pPr indent="0" marL="1371600" marR="0" rtl="0" algn="ctr">
              <a:spcBef>
                <a:spcPts val="400"/>
              </a:spcBef>
              <a:buClr>
                <a:schemeClr val="accent1"/>
              </a:buClr>
              <a:buFont typeface="Noto Symbol"/>
              <a:buNone/>
              <a:defRPr/>
            </a:lvl4pPr>
            <a:lvl5pPr indent="0" marL="1828800" marR="0" rtl="0" algn="ctr">
              <a:spcBef>
                <a:spcPts val="360"/>
              </a:spcBef>
              <a:buClr>
                <a:schemeClr val="accent1"/>
              </a:buClr>
              <a:buFont typeface="Noto Symbol"/>
              <a:buNone/>
              <a:defRPr/>
            </a:lvl5pPr>
            <a:lvl6pPr indent="0" marL="2286000" marR="0" rtl="0" algn="ctr">
              <a:spcBef>
                <a:spcPts val="360"/>
              </a:spcBef>
              <a:buClr>
                <a:schemeClr val="accent1"/>
              </a:buClr>
              <a:buFont typeface="Noto Symbol"/>
              <a:buNone/>
              <a:defRPr/>
            </a:lvl6pPr>
            <a:lvl7pPr indent="0" marL="2743200" marR="0" rtl="0" algn="ctr">
              <a:spcBef>
                <a:spcPts val="320"/>
              </a:spcBef>
              <a:buClr>
                <a:schemeClr val="accent1"/>
              </a:buClr>
              <a:buFont typeface="Noto Symbol"/>
              <a:buNone/>
              <a:defRPr/>
            </a:lvl7pPr>
            <a:lvl8pPr indent="0" marL="3200400" marR="0" rtl="0" algn="ctr">
              <a:spcBef>
                <a:spcPts val="320"/>
              </a:spcBef>
              <a:buClr>
                <a:schemeClr val="accent1"/>
              </a:buClr>
              <a:buFont typeface="Noto Symbol"/>
              <a:buNone/>
              <a:defRPr/>
            </a:lvl8pPr>
            <a:lvl9pPr indent="0" marL="3657600" marR="0" rtl="0" algn="ctr">
              <a:spcBef>
                <a:spcPts val="280"/>
              </a:spcBef>
              <a:buClr>
                <a:schemeClr val="accent1"/>
              </a:buClr>
              <a:buFont typeface="Noto Symbol"/>
              <a:buNone/>
              <a:defRPr/>
            </a:lvl9pPr>
          </a:lstStyle>
          <a:p/>
        </p:txBody>
      </p:sp>
      <p:sp>
        <p:nvSpPr>
          <p:cNvPr id="17" name="Shape 17"/>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8" name="Shape 18"/>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19" name="Shape 19"/>
          <p:cNvSpPr txBox="1"/>
          <p:nvPr>
            <p:ph idx="12" type="sldNum"/>
          </p:nvPr>
        </p:nvSpPr>
        <p:spPr>
          <a:xfrm>
            <a:off x="8229600" y="6473951"/>
            <a:ext cx="758951" cy="246887"/>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74" name="Shape 74"/>
        <p:cNvGrpSpPr/>
        <p:nvPr/>
      </p:nvGrpSpPr>
      <p:grpSpPr>
        <a:xfrm>
          <a:off x="0" y="0"/>
          <a:ext cx="0" cy="0"/>
          <a:chOff x="0" y="0"/>
          <a:chExt cx="0" cy="0"/>
        </a:xfrm>
      </p:grpSpPr>
      <p:sp>
        <p:nvSpPr>
          <p:cNvPr id="75" name="Shape 75"/>
          <p:cNvSpPr txBox="1"/>
          <p:nvPr>
            <p:ph type="title"/>
          </p:nvPr>
        </p:nvSpPr>
        <p:spPr>
          <a:xfrm>
            <a:off x="304800" y="457200"/>
            <a:ext cx="8686800" cy="838199"/>
          </a:xfrm>
          <a:prstGeom prst="rect">
            <a:avLst/>
          </a:prstGeom>
          <a:noFill/>
          <a:ln>
            <a:noFill/>
          </a:ln>
        </p:spPr>
        <p:txBody>
          <a:bodyPr anchorCtr="0" anchor="ctr" bIns="91425" lIns="91425" rIns="91425" tIns="91425"/>
          <a:lstStyle>
            <a:lvl1pPr rtl="0" algn="l">
              <a:spcBef>
                <a:spcPts val="0"/>
              </a:spcBef>
              <a:buClr>
                <a:schemeClr val="dk2"/>
              </a:buClr>
              <a:buFont typeface="Sou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76" name="Shape 76"/>
          <p:cNvSpPr txBox="1"/>
          <p:nvPr>
            <p:ph idx="1" type="body"/>
          </p:nvPr>
        </p:nvSpPr>
        <p:spPr>
          <a:xfrm rot="5400000">
            <a:off x="2385218" y="-526256"/>
            <a:ext cx="4525963" cy="8686800"/>
          </a:xfrm>
          <a:prstGeom prst="rect">
            <a:avLst/>
          </a:prstGeom>
          <a:noFill/>
          <a:ln>
            <a:noFill/>
          </a:ln>
        </p:spPr>
        <p:txBody>
          <a:bodyPr anchorCtr="0" anchor="t" bIns="91425" lIns="91425" rIns="91425" tIns="91425"/>
          <a:lstStyle>
            <a:lvl1pPr indent="-200660" marL="342900" rtl="0" algn="l">
              <a:spcBef>
                <a:spcPts val="640"/>
              </a:spcBef>
              <a:buClr>
                <a:schemeClr val="accent1"/>
              </a:buClr>
              <a:buFont typeface="Noto Symbol"/>
              <a:buChar char="✕"/>
              <a:defRPr/>
            </a:lvl1pPr>
            <a:lvl2pPr indent="-161290" marL="742950" rtl="0" algn="l">
              <a:spcBef>
                <a:spcPts val="560"/>
              </a:spcBef>
              <a:buClr>
                <a:schemeClr val="accent1"/>
              </a:buClr>
              <a:buFont typeface="Noto Symbol"/>
              <a:buChar char="+"/>
              <a:defRPr/>
            </a:lvl2pPr>
            <a:lvl3pPr indent="-121919" marL="1143000" rtl="0" algn="l">
              <a:spcBef>
                <a:spcPts val="480"/>
              </a:spcBef>
              <a:buClr>
                <a:schemeClr val="accent1"/>
              </a:buClr>
              <a:buFont typeface="Noto Symbol"/>
              <a:buChar char="✕"/>
              <a:defRPr/>
            </a:lvl3pPr>
            <a:lvl4pPr indent="-139700" marL="1600200" rtl="0" algn="l">
              <a:spcBef>
                <a:spcPts val="400"/>
              </a:spcBef>
              <a:buClr>
                <a:schemeClr val="accent1"/>
              </a:buClr>
              <a:buFont typeface="Noto Symbol"/>
              <a:buChar char="✱"/>
              <a:defRPr/>
            </a:lvl4pPr>
            <a:lvl5pPr indent="-160020" marL="2057400" rtl="0" algn="l">
              <a:spcBef>
                <a:spcPts val="360"/>
              </a:spcBef>
              <a:buClr>
                <a:schemeClr val="accent1"/>
              </a:buClr>
              <a:buFont typeface="Noto Symbol"/>
              <a:buChar char="✕"/>
              <a:defRPr/>
            </a:lvl5pPr>
            <a:lvl6pPr indent="-160020" marL="2514600" rtl="0" algn="l">
              <a:spcBef>
                <a:spcPts val="360"/>
              </a:spcBef>
              <a:buClr>
                <a:schemeClr val="accent1"/>
              </a:buClr>
              <a:buFont typeface="Noto Symbol"/>
              <a:buChar char="+"/>
              <a:defRPr/>
            </a:lvl6pPr>
            <a:lvl7pPr indent="-167639" marL="2971800" rtl="0" algn="l">
              <a:spcBef>
                <a:spcPts val="320"/>
              </a:spcBef>
              <a:buClr>
                <a:schemeClr val="accent1"/>
              </a:buClr>
              <a:buFont typeface="Noto Symbol"/>
              <a:buChar char="✱"/>
              <a:defRPr/>
            </a:lvl7pPr>
            <a:lvl8pPr indent="-167640" marL="3429000" rtl="0" algn="l">
              <a:spcBef>
                <a:spcPts val="320"/>
              </a:spcBef>
              <a:buClr>
                <a:schemeClr val="accent1"/>
              </a:buClr>
              <a:buFont typeface="Noto Symbol"/>
              <a:buChar char="◆"/>
              <a:defRPr/>
            </a:lvl8pPr>
            <a:lvl9pPr indent="-175259" marL="3886200" rtl="0" algn="l">
              <a:spcBef>
                <a:spcPts val="280"/>
              </a:spcBef>
              <a:buClr>
                <a:schemeClr val="accent1"/>
              </a:buClr>
              <a:buFont typeface="Noto Symbol"/>
              <a:buChar char="◼"/>
              <a:defRPr/>
            </a:lvl9pPr>
          </a:lstStyle>
          <a:p/>
        </p:txBody>
      </p:sp>
      <p:sp>
        <p:nvSpPr>
          <p:cNvPr id="77" name="Shape 77"/>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8" name="Shape 78"/>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9" name="Shape 79"/>
          <p:cNvSpPr txBox="1"/>
          <p:nvPr>
            <p:ph idx="12" type="sldNum"/>
          </p:nvPr>
        </p:nvSpPr>
        <p:spPr>
          <a:xfrm>
            <a:off x="8229600" y="6477000"/>
            <a:ext cx="762000" cy="244474"/>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80" name="Shape 80"/>
        <p:cNvGrpSpPr/>
        <p:nvPr/>
      </p:nvGrpSpPr>
      <p:grpSpPr>
        <a:xfrm>
          <a:off x="0" y="0"/>
          <a:ext cx="0" cy="0"/>
          <a:chOff x="0" y="0"/>
          <a:chExt cx="0" cy="0"/>
        </a:xfrm>
      </p:grpSpPr>
      <p:sp>
        <p:nvSpPr>
          <p:cNvPr id="81" name="Shape 81"/>
          <p:cNvSpPr txBox="1"/>
          <p:nvPr>
            <p:ph type="title"/>
          </p:nvPr>
        </p:nvSpPr>
        <p:spPr>
          <a:xfrm rot="5400000">
            <a:off x="4846637" y="2560638"/>
            <a:ext cx="5851525" cy="1828800"/>
          </a:xfrm>
          <a:prstGeom prst="rect">
            <a:avLst/>
          </a:prstGeom>
          <a:noFill/>
          <a:ln>
            <a:noFill/>
          </a:ln>
        </p:spPr>
        <p:txBody>
          <a:bodyPr anchorCtr="0" anchor="ctr" bIns="91425" lIns="91425" rIns="91425" tIns="91425"/>
          <a:lstStyle>
            <a:lvl1pPr rtl="0" algn="l">
              <a:spcBef>
                <a:spcPts val="0"/>
              </a:spcBef>
              <a:buClr>
                <a:schemeClr val="dk2"/>
              </a:buClr>
              <a:buFont typeface="Sou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82" name="Shape 82"/>
          <p:cNvSpPr txBox="1"/>
          <p:nvPr>
            <p:ph idx="1" type="body"/>
          </p:nvPr>
        </p:nvSpPr>
        <p:spPr>
          <a:xfrm rot="5400000">
            <a:off x="655637" y="350838"/>
            <a:ext cx="5851525" cy="6248399"/>
          </a:xfrm>
          <a:prstGeom prst="rect">
            <a:avLst/>
          </a:prstGeom>
          <a:noFill/>
          <a:ln>
            <a:noFill/>
          </a:ln>
        </p:spPr>
        <p:txBody>
          <a:bodyPr anchorCtr="0" anchor="t" bIns="91425" lIns="91425" rIns="91425" tIns="91425"/>
          <a:lstStyle>
            <a:lvl1pPr indent="-200660" marL="342900" rtl="0" algn="l">
              <a:spcBef>
                <a:spcPts val="640"/>
              </a:spcBef>
              <a:buClr>
                <a:schemeClr val="accent1"/>
              </a:buClr>
              <a:buFont typeface="Noto Symbol"/>
              <a:buChar char="✕"/>
              <a:defRPr/>
            </a:lvl1pPr>
            <a:lvl2pPr indent="-161290" marL="742950" rtl="0" algn="l">
              <a:spcBef>
                <a:spcPts val="560"/>
              </a:spcBef>
              <a:buClr>
                <a:schemeClr val="accent1"/>
              </a:buClr>
              <a:buFont typeface="Noto Symbol"/>
              <a:buChar char="+"/>
              <a:defRPr/>
            </a:lvl2pPr>
            <a:lvl3pPr indent="-121919" marL="1143000" rtl="0" algn="l">
              <a:spcBef>
                <a:spcPts val="480"/>
              </a:spcBef>
              <a:buClr>
                <a:schemeClr val="accent1"/>
              </a:buClr>
              <a:buFont typeface="Noto Symbol"/>
              <a:buChar char="✕"/>
              <a:defRPr/>
            </a:lvl3pPr>
            <a:lvl4pPr indent="-139700" marL="1600200" rtl="0" algn="l">
              <a:spcBef>
                <a:spcPts val="400"/>
              </a:spcBef>
              <a:buClr>
                <a:schemeClr val="accent1"/>
              </a:buClr>
              <a:buFont typeface="Noto Symbol"/>
              <a:buChar char="✱"/>
              <a:defRPr/>
            </a:lvl4pPr>
            <a:lvl5pPr indent="-160020" marL="2057400" rtl="0" algn="l">
              <a:spcBef>
                <a:spcPts val="360"/>
              </a:spcBef>
              <a:buClr>
                <a:schemeClr val="accent1"/>
              </a:buClr>
              <a:buFont typeface="Noto Symbol"/>
              <a:buChar char="✕"/>
              <a:defRPr/>
            </a:lvl5pPr>
            <a:lvl6pPr indent="-160020" marL="2514600" rtl="0" algn="l">
              <a:spcBef>
                <a:spcPts val="360"/>
              </a:spcBef>
              <a:buClr>
                <a:schemeClr val="accent1"/>
              </a:buClr>
              <a:buFont typeface="Noto Symbol"/>
              <a:buChar char="+"/>
              <a:defRPr/>
            </a:lvl6pPr>
            <a:lvl7pPr indent="-167639" marL="2971800" rtl="0" algn="l">
              <a:spcBef>
                <a:spcPts val="320"/>
              </a:spcBef>
              <a:buClr>
                <a:schemeClr val="accent1"/>
              </a:buClr>
              <a:buFont typeface="Noto Symbol"/>
              <a:buChar char="✱"/>
              <a:defRPr/>
            </a:lvl7pPr>
            <a:lvl8pPr indent="-167640" marL="3429000" rtl="0" algn="l">
              <a:spcBef>
                <a:spcPts val="320"/>
              </a:spcBef>
              <a:buClr>
                <a:schemeClr val="accent1"/>
              </a:buClr>
              <a:buFont typeface="Noto Symbol"/>
              <a:buChar char="◆"/>
              <a:defRPr/>
            </a:lvl8pPr>
            <a:lvl9pPr indent="-175259" marL="3886200" rtl="0" algn="l">
              <a:spcBef>
                <a:spcPts val="280"/>
              </a:spcBef>
              <a:buClr>
                <a:schemeClr val="accent1"/>
              </a:buClr>
              <a:buFont typeface="Noto Symbol"/>
              <a:buChar char="◼"/>
              <a:defRPr/>
            </a:lvl9pPr>
          </a:lstStyle>
          <a:p/>
        </p:txBody>
      </p:sp>
      <p:sp>
        <p:nvSpPr>
          <p:cNvPr id="83" name="Shape 83"/>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4" name="Shape 84"/>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5" name="Shape 85"/>
          <p:cNvSpPr txBox="1"/>
          <p:nvPr>
            <p:ph idx="12" type="sldNum"/>
          </p:nvPr>
        </p:nvSpPr>
        <p:spPr>
          <a:xfrm>
            <a:off x="8229600" y="6477000"/>
            <a:ext cx="762000" cy="244474"/>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0" name="Shape 20"/>
        <p:cNvGrpSpPr/>
        <p:nvPr/>
      </p:nvGrpSpPr>
      <p:grpSpPr>
        <a:xfrm>
          <a:off x="0" y="0"/>
          <a:ext cx="0" cy="0"/>
          <a:chOff x="0" y="0"/>
          <a:chExt cx="0" cy="0"/>
        </a:xfrm>
      </p:grpSpPr>
      <p:sp>
        <p:nvSpPr>
          <p:cNvPr id="21" name="Shape 21"/>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2" name="Shape 22"/>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3" name="Shape 23"/>
          <p:cNvSpPr txBox="1"/>
          <p:nvPr>
            <p:ph idx="12" type="sldNum"/>
          </p:nvPr>
        </p:nvSpPr>
        <p:spPr>
          <a:xfrm>
            <a:off x="8229600" y="6477000"/>
            <a:ext cx="762000" cy="244474"/>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sp>
        <p:nvSpPr>
          <p:cNvPr id="25" name="Shape 25"/>
          <p:cNvSpPr txBox="1"/>
          <p:nvPr>
            <p:ph type="title"/>
          </p:nvPr>
        </p:nvSpPr>
        <p:spPr>
          <a:xfrm>
            <a:off x="304800" y="457200"/>
            <a:ext cx="8686800" cy="838199"/>
          </a:xfrm>
          <a:prstGeom prst="rect">
            <a:avLst/>
          </a:prstGeom>
          <a:noFill/>
          <a:ln>
            <a:noFill/>
          </a:ln>
        </p:spPr>
        <p:txBody>
          <a:bodyPr anchorCtr="0" anchor="ctr" bIns="91425" lIns="91425" rIns="91425" tIns="91425"/>
          <a:lstStyle>
            <a:lvl1pPr rtl="0" algn="l">
              <a:spcBef>
                <a:spcPts val="0"/>
              </a:spcBef>
              <a:buClr>
                <a:schemeClr val="dk2"/>
              </a:buClr>
              <a:buFont typeface="Sou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26" name="Shape 26"/>
          <p:cNvSpPr txBox="1"/>
          <p:nvPr>
            <p:ph idx="1" type="body"/>
          </p:nvPr>
        </p:nvSpPr>
        <p:spPr>
          <a:xfrm>
            <a:off x="304800" y="1554162"/>
            <a:ext cx="8686800" cy="4525963"/>
          </a:xfrm>
          <a:prstGeom prst="rect">
            <a:avLst/>
          </a:prstGeom>
          <a:noFill/>
          <a:ln>
            <a:noFill/>
          </a:ln>
        </p:spPr>
        <p:txBody>
          <a:bodyPr anchorCtr="0" anchor="t" bIns="91425" lIns="91425" rIns="91425" tIns="91425"/>
          <a:lstStyle>
            <a:lvl1pPr indent="-200660" marL="342900" rtl="0" algn="l">
              <a:spcBef>
                <a:spcPts val="640"/>
              </a:spcBef>
              <a:buClr>
                <a:schemeClr val="accent1"/>
              </a:buClr>
              <a:buFont typeface="Noto Symbol"/>
              <a:buChar char="✕"/>
              <a:defRPr/>
            </a:lvl1pPr>
            <a:lvl2pPr indent="-161290" marL="742950" rtl="0" algn="l">
              <a:spcBef>
                <a:spcPts val="560"/>
              </a:spcBef>
              <a:buClr>
                <a:schemeClr val="accent1"/>
              </a:buClr>
              <a:buFont typeface="Noto Symbol"/>
              <a:buChar char="+"/>
              <a:defRPr/>
            </a:lvl2pPr>
            <a:lvl3pPr indent="-121919" marL="1143000" rtl="0" algn="l">
              <a:spcBef>
                <a:spcPts val="480"/>
              </a:spcBef>
              <a:buClr>
                <a:schemeClr val="accent1"/>
              </a:buClr>
              <a:buFont typeface="Noto Symbol"/>
              <a:buChar char="✕"/>
              <a:defRPr/>
            </a:lvl3pPr>
            <a:lvl4pPr indent="-139700" marL="1600200" rtl="0" algn="l">
              <a:spcBef>
                <a:spcPts val="400"/>
              </a:spcBef>
              <a:buClr>
                <a:schemeClr val="accent1"/>
              </a:buClr>
              <a:buFont typeface="Noto Symbol"/>
              <a:buChar char="✱"/>
              <a:defRPr/>
            </a:lvl4pPr>
            <a:lvl5pPr indent="-160020" marL="2057400" rtl="0" algn="l">
              <a:spcBef>
                <a:spcPts val="360"/>
              </a:spcBef>
              <a:buClr>
                <a:schemeClr val="accent1"/>
              </a:buClr>
              <a:buFont typeface="Noto Symbol"/>
              <a:buChar char="✕"/>
              <a:defRPr/>
            </a:lvl5pPr>
            <a:lvl6pPr indent="-160020" marL="2514600" rtl="0" algn="l">
              <a:spcBef>
                <a:spcPts val="360"/>
              </a:spcBef>
              <a:buClr>
                <a:schemeClr val="accent1"/>
              </a:buClr>
              <a:buFont typeface="Noto Symbol"/>
              <a:buChar char="+"/>
              <a:defRPr/>
            </a:lvl6pPr>
            <a:lvl7pPr indent="-167639" marL="2971800" rtl="0" algn="l">
              <a:spcBef>
                <a:spcPts val="320"/>
              </a:spcBef>
              <a:buClr>
                <a:schemeClr val="accent1"/>
              </a:buClr>
              <a:buFont typeface="Noto Symbol"/>
              <a:buChar char="✱"/>
              <a:defRPr/>
            </a:lvl7pPr>
            <a:lvl8pPr indent="-167640" marL="3429000" rtl="0" algn="l">
              <a:spcBef>
                <a:spcPts val="320"/>
              </a:spcBef>
              <a:buClr>
                <a:schemeClr val="accent1"/>
              </a:buClr>
              <a:buFont typeface="Noto Symbol"/>
              <a:buChar char="◆"/>
              <a:defRPr/>
            </a:lvl8pPr>
            <a:lvl9pPr indent="-175259" marL="3886200" rtl="0" algn="l">
              <a:spcBef>
                <a:spcPts val="280"/>
              </a:spcBef>
              <a:buClr>
                <a:schemeClr val="accent1"/>
              </a:buClr>
              <a:buFont typeface="Noto Symbol"/>
              <a:buChar char="◼"/>
              <a:defRPr/>
            </a:lvl9pPr>
          </a:lstStyle>
          <a:p/>
        </p:txBody>
      </p:sp>
      <p:sp>
        <p:nvSpPr>
          <p:cNvPr id="27" name="Shape 27"/>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8" name="Shape 28"/>
          <p:cNvSpPr txBox="1"/>
          <p:nvPr>
            <p:ph idx="11" type="ftr"/>
          </p:nvPr>
        </p:nvSpPr>
        <p:spPr>
          <a:xfrm>
            <a:off x="3581400" y="76200"/>
            <a:ext cx="2895600"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9" name="Shape 29"/>
          <p:cNvSpPr txBox="1"/>
          <p:nvPr>
            <p:ph idx="12" type="sldNum"/>
          </p:nvPr>
        </p:nvSpPr>
        <p:spPr>
          <a:xfrm>
            <a:off x="8229600" y="6473951"/>
            <a:ext cx="758951" cy="246887"/>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bg>
      <p:bgPr>
        <a:blipFill rotWithShape="1">
          <a:blip r:embed="rId2">
            <a:alphaModFix/>
          </a:blip>
          <a:stretch>
            <a:fillRect b="0" l="0" r="0" t="0"/>
          </a:stretch>
        </a:blipFill>
      </p:bgPr>
    </p:bg>
    <p:spTree>
      <p:nvGrpSpPr>
        <p:cNvPr id="30" name="Shape 30"/>
        <p:cNvGrpSpPr/>
        <p:nvPr/>
      </p:nvGrpSpPr>
      <p:grpSpPr>
        <a:xfrm>
          <a:off x="0" y="0"/>
          <a:ext cx="0" cy="0"/>
          <a:chOff x="0" y="0"/>
          <a:chExt cx="0" cy="0"/>
        </a:xfrm>
      </p:grpSpPr>
      <p:cxnSp>
        <p:nvCxnSpPr>
          <p:cNvPr id="31" name="Shape 31"/>
          <p:cNvCxnSpPr/>
          <p:nvPr/>
        </p:nvCxnSpPr>
        <p:spPr>
          <a:xfrm>
            <a:off x="514350" y="3444901"/>
            <a:ext cx="8629649" cy="2381"/>
          </a:xfrm>
          <a:prstGeom prst="straightConnector1">
            <a:avLst/>
          </a:prstGeom>
          <a:noFill/>
          <a:ln cap="flat" cmpd="sng" w="9525">
            <a:solidFill>
              <a:schemeClr val="accent1">
                <a:alpha val="0"/>
              </a:schemeClr>
            </a:solidFill>
            <a:prstDash val="solid"/>
            <a:round/>
            <a:headEnd len="med" w="med" type="none"/>
            <a:tailEnd len="med" w="med" type="none"/>
          </a:ln>
        </p:spPr>
      </p:cxnSp>
      <p:sp>
        <p:nvSpPr>
          <p:cNvPr id="32" name="Shape 32"/>
          <p:cNvSpPr txBox="1"/>
          <p:nvPr>
            <p:ph idx="1" type="body"/>
          </p:nvPr>
        </p:nvSpPr>
        <p:spPr>
          <a:xfrm>
            <a:off x="381000" y="1676400"/>
            <a:ext cx="8458200" cy="1219199"/>
          </a:xfrm>
          <a:prstGeom prst="rect">
            <a:avLst/>
          </a:prstGeom>
          <a:noFill/>
          <a:ln>
            <a:noFill/>
          </a:ln>
        </p:spPr>
        <p:txBody>
          <a:bodyPr anchorCtr="0" anchor="b" bIns="91425" lIns="91425" rIns="91425" tIns="91425"/>
          <a:lstStyle>
            <a:lvl1pPr indent="0" marL="0" rtl="0" algn="r">
              <a:spcBef>
                <a:spcPts val="0"/>
              </a:spcBef>
              <a:buClr>
                <a:srgbClr val="AECBDE"/>
              </a:buClr>
              <a:buFont typeface="Source Sans Pro"/>
              <a:buNone/>
              <a:defRPr/>
            </a:lvl1pPr>
            <a:lvl2pPr rtl="0">
              <a:spcBef>
                <a:spcPts val="0"/>
              </a:spcBef>
              <a:buClr>
                <a:schemeClr val="lt1"/>
              </a:buClr>
              <a:buFont typeface="Source Sans Pro"/>
              <a:buNone/>
              <a:defRPr/>
            </a:lvl2pPr>
            <a:lvl3pPr rtl="0">
              <a:spcBef>
                <a:spcPts val="0"/>
              </a:spcBef>
              <a:buClr>
                <a:schemeClr val="lt1"/>
              </a:buClr>
              <a:buFont typeface="Source Sans Pro"/>
              <a:buNone/>
              <a:defRPr/>
            </a:lvl3pPr>
            <a:lvl4pPr rtl="0">
              <a:spcBef>
                <a:spcPts val="0"/>
              </a:spcBef>
              <a:buClr>
                <a:schemeClr val="lt1"/>
              </a:buClr>
              <a:buFont typeface="Source Sans Pro"/>
              <a:buNone/>
              <a:defRPr/>
            </a:lvl4pPr>
            <a:lvl5pPr rtl="0">
              <a:spcBef>
                <a:spcPts val="0"/>
              </a:spcBef>
              <a:buClr>
                <a:schemeClr val="lt1"/>
              </a:buClr>
              <a:buFont typeface="Source Sans Pro"/>
              <a:buNone/>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3" name="Shape 33"/>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4" name="Shape 34"/>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5" name="Shape 35"/>
          <p:cNvSpPr txBox="1"/>
          <p:nvPr>
            <p:ph idx="12" type="sldNum"/>
          </p:nvPr>
        </p:nvSpPr>
        <p:spPr>
          <a:xfrm>
            <a:off x="8229600" y="6477000"/>
            <a:ext cx="762000" cy="244474"/>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
        <p:nvSpPr>
          <p:cNvPr id="36" name="Shape 36"/>
          <p:cNvSpPr txBox="1"/>
          <p:nvPr>
            <p:ph type="title"/>
          </p:nvPr>
        </p:nvSpPr>
        <p:spPr>
          <a:xfrm>
            <a:off x="180475" y="2947084"/>
            <a:ext cx="8686800" cy="1184824"/>
          </a:xfrm>
          <a:prstGeom prst="rect">
            <a:avLst/>
          </a:prstGeom>
          <a:noFill/>
          <a:ln>
            <a:noFill/>
          </a:ln>
        </p:spPr>
        <p:txBody>
          <a:bodyPr anchorCtr="0" anchor="t" bIns="91425" lIns="91425" rIns="91425" tIns="91425"/>
          <a:lstStyle>
            <a:lvl1pPr rtl="0" algn="r">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7" name="Shape 37"/>
        <p:cNvGrpSpPr/>
        <p:nvPr/>
      </p:nvGrpSpPr>
      <p:grpSpPr>
        <a:xfrm>
          <a:off x="0" y="0"/>
          <a:ext cx="0" cy="0"/>
          <a:chOff x="0" y="0"/>
          <a:chExt cx="0" cy="0"/>
        </a:xfrm>
      </p:grpSpPr>
      <p:sp>
        <p:nvSpPr>
          <p:cNvPr id="38" name="Shape 38"/>
          <p:cNvSpPr txBox="1"/>
          <p:nvPr>
            <p:ph type="title"/>
          </p:nvPr>
        </p:nvSpPr>
        <p:spPr>
          <a:xfrm>
            <a:off x="301752" y="457200"/>
            <a:ext cx="8686800" cy="841248"/>
          </a:xfrm>
          <a:prstGeom prst="rect">
            <a:avLst/>
          </a:prstGeom>
          <a:noFill/>
          <a:ln>
            <a:noFill/>
          </a:ln>
        </p:spPr>
        <p:txBody>
          <a:bodyPr anchorCtr="0" anchor="ctr" bIns="91425" lIns="91425" rIns="91425" tIns="91425"/>
          <a:lstStyle>
            <a:lvl1pPr rtl="0" algn="l">
              <a:spcBef>
                <a:spcPts val="0"/>
              </a:spcBef>
              <a:buClr>
                <a:schemeClr val="dk2"/>
              </a:buClr>
              <a:buFont typeface="Sou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9" name="Shape 39"/>
          <p:cNvSpPr txBox="1"/>
          <p:nvPr>
            <p:ph idx="1" type="body"/>
          </p:nvPr>
        </p:nvSpPr>
        <p:spPr>
          <a:xfrm>
            <a:off x="304800" y="1600200"/>
            <a:ext cx="4190999" cy="47244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0" name="Shape 40"/>
          <p:cNvSpPr txBox="1"/>
          <p:nvPr>
            <p:ph idx="2" type="body"/>
          </p:nvPr>
        </p:nvSpPr>
        <p:spPr>
          <a:xfrm>
            <a:off x="4648200" y="1600200"/>
            <a:ext cx="4343400" cy="47244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1" name="Shape 41"/>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2" name="Shape 42"/>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3" name="Shape 43"/>
          <p:cNvSpPr txBox="1"/>
          <p:nvPr>
            <p:ph idx="12" type="sldNum"/>
          </p:nvPr>
        </p:nvSpPr>
        <p:spPr>
          <a:xfrm>
            <a:off x="8229600" y="6477000"/>
            <a:ext cx="762000" cy="244474"/>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4" name="Shape 44"/>
        <p:cNvGrpSpPr/>
        <p:nvPr/>
      </p:nvGrpSpPr>
      <p:grpSpPr>
        <a:xfrm>
          <a:off x="0" y="0"/>
          <a:ext cx="0" cy="0"/>
          <a:chOff x="0" y="0"/>
          <a:chExt cx="0" cy="0"/>
        </a:xfrm>
      </p:grpSpPr>
      <p:sp>
        <p:nvSpPr>
          <p:cNvPr id="45" name="Shape 45"/>
          <p:cNvSpPr txBox="1"/>
          <p:nvPr>
            <p:ph type="title"/>
          </p:nvPr>
        </p:nvSpPr>
        <p:spPr>
          <a:xfrm>
            <a:off x="304800" y="5410200"/>
            <a:ext cx="8610599" cy="882649"/>
          </a:xfrm>
          <a:prstGeom prst="rect">
            <a:avLst/>
          </a:prstGeom>
          <a:noFill/>
          <a:ln>
            <a:noFill/>
          </a:ln>
        </p:spPr>
        <p:txBody>
          <a:bodyPr anchorCtr="0" anchor="ctr"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6" name="Shape 46"/>
          <p:cNvSpPr txBox="1"/>
          <p:nvPr>
            <p:ph idx="1" type="body"/>
          </p:nvPr>
        </p:nvSpPr>
        <p:spPr>
          <a:xfrm>
            <a:off x="281443" y="666750"/>
            <a:ext cx="4290555" cy="639762"/>
          </a:xfrm>
          <a:prstGeom prst="rect">
            <a:avLst/>
          </a:prstGeom>
          <a:noFill/>
          <a:ln>
            <a:noFill/>
          </a:ln>
        </p:spPr>
        <p:txBody>
          <a:bodyPr anchorCtr="0" anchor="ctr" bIns="91425" lIns="91425" rIns="91425" tIns="91425"/>
          <a:lstStyle>
            <a:lvl1pPr indent="0" marL="0" rtl="0">
              <a:spcBef>
                <a:spcPts val="0"/>
              </a:spcBef>
              <a:buClr>
                <a:srgbClr val="2385B9"/>
              </a:buClr>
              <a:buFont typeface="Souce Sans Pro"/>
              <a:buNone/>
              <a:defRPr/>
            </a:lvl1pPr>
            <a:lvl2pPr rtl="0">
              <a:spcBef>
                <a:spcPts val="0"/>
              </a:spcBef>
              <a:buFont typeface="Source Sans Pro"/>
              <a:buNone/>
              <a:defRPr/>
            </a:lvl2pPr>
            <a:lvl3pPr rtl="0">
              <a:spcBef>
                <a:spcPts val="0"/>
              </a:spcBef>
              <a:buFont typeface="Source Sans Pro"/>
              <a:buNone/>
              <a:defRPr/>
            </a:lvl3pPr>
            <a:lvl4pPr rtl="0">
              <a:spcBef>
                <a:spcPts val="0"/>
              </a:spcBef>
              <a:buFont typeface="Source Sans Pro"/>
              <a:buNone/>
              <a:defRPr/>
            </a:lvl4pPr>
            <a:lvl5pPr rtl="0">
              <a:spcBef>
                <a:spcPts val="0"/>
              </a:spcBef>
              <a:buFont typeface="Source Sans Pro"/>
              <a:buNone/>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7" name="Shape 47"/>
          <p:cNvSpPr txBox="1"/>
          <p:nvPr>
            <p:ph idx="2" type="body"/>
          </p:nvPr>
        </p:nvSpPr>
        <p:spPr>
          <a:xfrm>
            <a:off x="4645025" y="666750"/>
            <a:ext cx="4292241" cy="639762"/>
          </a:xfrm>
          <a:prstGeom prst="rect">
            <a:avLst/>
          </a:prstGeom>
          <a:noFill/>
          <a:ln>
            <a:noFill/>
          </a:ln>
        </p:spPr>
        <p:txBody>
          <a:bodyPr anchorCtr="0" anchor="ctr" bIns="91425" lIns="91425" rIns="91425" tIns="91425"/>
          <a:lstStyle>
            <a:lvl1pPr indent="0" marL="0" rtl="0">
              <a:spcBef>
                <a:spcPts val="0"/>
              </a:spcBef>
              <a:buClr>
                <a:srgbClr val="2385B9"/>
              </a:buClr>
              <a:buFont typeface="Souce Sans Pro"/>
              <a:buNone/>
              <a:defRPr/>
            </a:lvl1pPr>
            <a:lvl2pPr rtl="0">
              <a:spcBef>
                <a:spcPts val="0"/>
              </a:spcBef>
              <a:buFont typeface="Source Sans Pro"/>
              <a:buNone/>
              <a:defRPr/>
            </a:lvl2pPr>
            <a:lvl3pPr rtl="0">
              <a:spcBef>
                <a:spcPts val="0"/>
              </a:spcBef>
              <a:buFont typeface="Source Sans Pro"/>
              <a:buNone/>
              <a:defRPr/>
            </a:lvl3pPr>
            <a:lvl4pPr rtl="0">
              <a:spcBef>
                <a:spcPts val="0"/>
              </a:spcBef>
              <a:buFont typeface="Source Sans Pro"/>
              <a:buNone/>
              <a:defRPr/>
            </a:lvl4pPr>
            <a:lvl5pPr rtl="0">
              <a:spcBef>
                <a:spcPts val="0"/>
              </a:spcBef>
              <a:buFont typeface="Source Sans Pro"/>
              <a:buNone/>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8" name="Shape 48"/>
          <p:cNvSpPr txBox="1"/>
          <p:nvPr>
            <p:ph idx="3" type="body"/>
          </p:nvPr>
        </p:nvSpPr>
        <p:spPr>
          <a:xfrm>
            <a:off x="281443" y="1316037"/>
            <a:ext cx="4290555" cy="3941762"/>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9" name="Shape 49"/>
          <p:cNvSpPr txBox="1"/>
          <p:nvPr>
            <p:ph idx="4" type="body"/>
          </p:nvPr>
        </p:nvSpPr>
        <p:spPr>
          <a:xfrm>
            <a:off x="4648730" y="1316037"/>
            <a:ext cx="4288536" cy="3941762"/>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0" name="Shape 50"/>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1" name="Shape 51"/>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2" name="Shape 52"/>
          <p:cNvSpPr txBox="1"/>
          <p:nvPr>
            <p:ph idx="12" type="sldNum"/>
          </p:nvPr>
        </p:nvSpPr>
        <p:spPr>
          <a:xfrm>
            <a:off x="8229600" y="6477000"/>
            <a:ext cx="762000" cy="246887"/>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cxnSp>
        <p:nvCxnSpPr>
          <p:cNvPr id="53" name="Shape 53"/>
          <p:cNvCxnSpPr/>
          <p:nvPr/>
        </p:nvCxnSpPr>
        <p:spPr>
          <a:xfrm>
            <a:off x="514350" y="6019800"/>
            <a:ext cx="8629649" cy="2381"/>
          </a:xfrm>
          <a:prstGeom prst="straightConnector1">
            <a:avLst/>
          </a:prstGeom>
          <a:noFill/>
          <a:ln cap="flat" cmpd="sng" w="9525">
            <a:solidFill>
              <a:schemeClr val="accent1">
                <a:alpha val="0"/>
              </a:schemeClr>
            </a:solidFill>
            <a:prstDash val="solid"/>
            <a:round/>
            <a:headEnd len="med" w="med" type="none"/>
            <a:tailEnd len="med" w="med"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54" name="Shape 54"/>
        <p:cNvGrpSpPr/>
        <p:nvPr/>
      </p:nvGrpSpPr>
      <p:grpSpPr>
        <a:xfrm>
          <a:off x="0" y="0"/>
          <a:ext cx="0" cy="0"/>
          <a:chOff x="0" y="0"/>
          <a:chExt cx="0" cy="0"/>
        </a:xfrm>
      </p:grpSpPr>
      <p:sp>
        <p:nvSpPr>
          <p:cNvPr id="55" name="Shape 55"/>
          <p:cNvSpPr txBox="1"/>
          <p:nvPr>
            <p:ph type="title"/>
          </p:nvPr>
        </p:nvSpPr>
        <p:spPr>
          <a:xfrm>
            <a:off x="301752" y="457200"/>
            <a:ext cx="8686800" cy="841248"/>
          </a:xfrm>
          <a:prstGeom prst="rect">
            <a:avLst/>
          </a:prstGeom>
          <a:noFill/>
          <a:ln>
            <a:noFill/>
          </a:ln>
        </p:spPr>
        <p:txBody>
          <a:bodyPr anchorCtr="0" anchor="ctr" bIns="91425" lIns="91425" rIns="91425" tIns="91425"/>
          <a:lstStyle>
            <a:lvl1pPr rtl="0" algn="l">
              <a:spcBef>
                <a:spcPts val="0"/>
              </a:spcBef>
              <a:buClr>
                <a:schemeClr val="dk2"/>
              </a:buClr>
              <a:buFont typeface="Sou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56" name="Shape 56"/>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7" name="Shape 57"/>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58" name="Shape 58"/>
          <p:cNvSpPr txBox="1"/>
          <p:nvPr>
            <p:ph idx="12" type="sldNum"/>
          </p:nvPr>
        </p:nvSpPr>
        <p:spPr>
          <a:xfrm>
            <a:off x="8229600" y="6477000"/>
            <a:ext cx="762000" cy="244474"/>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59" name="Shape 59"/>
        <p:cNvGrpSpPr/>
        <p:nvPr/>
      </p:nvGrpSpPr>
      <p:grpSpPr>
        <a:xfrm>
          <a:off x="0" y="0"/>
          <a:ext cx="0" cy="0"/>
          <a:chOff x="0" y="0"/>
          <a:chExt cx="0" cy="0"/>
        </a:xfrm>
      </p:grpSpPr>
      <p:cxnSp>
        <p:nvCxnSpPr>
          <p:cNvPr id="60" name="Shape 60"/>
          <p:cNvCxnSpPr/>
          <p:nvPr/>
        </p:nvCxnSpPr>
        <p:spPr>
          <a:xfrm>
            <a:off x="514350" y="5849117"/>
            <a:ext cx="8629649" cy="2381"/>
          </a:xfrm>
          <a:prstGeom prst="straightConnector1">
            <a:avLst/>
          </a:prstGeom>
          <a:noFill/>
          <a:ln cap="flat" cmpd="sng" w="9525">
            <a:solidFill>
              <a:schemeClr val="accent1">
                <a:alpha val="0"/>
              </a:schemeClr>
            </a:solidFill>
            <a:prstDash val="solid"/>
            <a:round/>
            <a:headEnd len="med" w="med" type="none"/>
            <a:tailEnd len="med" w="med" type="none"/>
          </a:ln>
        </p:spPr>
      </p:cxnSp>
      <p:sp>
        <p:nvSpPr>
          <p:cNvPr id="61" name="Shape 61"/>
          <p:cNvSpPr txBox="1"/>
          <p:nvPr>
            <p:ph type="title"/>
          </p:nvPr>
        </p:nvSpPr>
        <p:spPr>
          <a:xfrm>
            <a:off x="457200" y="5486400"/>
            <a:ext cx="8458200" cy="520700"/>
          </a:xfrm>
          <a:prstGeom prst="rect">
            <a:avLst/>
          </a:prstGeom>
          <a:noFill/>
          <a:ln>
            <a:noFill/>
          </a:ln>
        </p:spPr>
        <p:txBody>
          <a:bodyPr anchorCtr="0" anchor="ctr" bIns="91425" lIns="91425" rIns="91425" tIns="91425"/>
          <a:lstStyle>
            <a:lvl1pPr rtl="0" algn="l">
              <a:spcBef>
                <a:spcPts val="0"/>
              </a:spcBef>
              <a:buFont typeface="Sou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2" name="Shape 62"/>
          <p:cNvSpPr txBox="1"/>
          <p:nvPr>
            <p:ph idx="1" type="body"/>
          </p:nvPr>
        </p:nvSpPr>
        <p:spPr>
          <a:xfrm>
            <a:off x="457200" y="609600"/>
            <a:ext cx="3008313" cy="4800600"/>
          </a:xfrm>
          <a:prstGeom prst="rect">
            <a:avLst/>
          </a:prstGeom>
          <a:noFill/>
          <a:ln>
            <a:noFill/>
          </a:ln>
        </p:spPr>
        <p:txBody>
          <a:bodyPr anchorCtr="0" anchor="t" bIns="91425" lIns="91425" rIns="91425" tIns="91425"/>
          <a:lstStyle>
            <a:lvl1pPr indent="0" marL="0" rtl="0">
              <a:spcBef>
                <a:spcPts val="0"/>
              </a:spcBef>
              <a:buFont typeface="Source Sans Pro"/>
              <a:buNone/>
              <a:defRPr/>
            </a:lvl1pPr>
            <a:lvl2pPr rtl="0">
              <a:spcBef>
                <a:spcPts val="0"/>
              </a:spcBef>
              <a:buFont typeface="Source Sans Pro"/>
              <a:buNone/>
              <a:defRPr/>
            </a:lvl2pPr>
            <a:lvl3pPr rtl="0">
              <a:spcBef>
                <a:spcPts val="0"/>
              </a:spcBef>
              <a:buFont typeface="Source Sans Pro"/>
              <a:buNone/>
              <a:defRPr/>
            </a:lvl3pPr>
            <a:lvl4pPr rtl="0">
              <a:spcBef>
                <a:spcPts val="0"/>
              </a:spcBef>
              <a:buFont typeface="Source Sans Pro"/>
              <a:buNone/>
              <a:defRPr/>
            </a:lvl4pPr>
            <a:lvl5pPr rtl="0">
              <a:spcBef>
                <a:spcPts val="0"/>
              </a:spcBef>
              <a:buFont typeface="Source Sans Pro"/>
              <a:buNone/>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3" name="Shape 63"/>
          <p:cNvSpPr txBox="1"/>
          <p:nvPr>
            <p:ph idx="2" type="body"/>
          </p:nvPr>
        </p:nvSpPr>
        <p:spPr>
          <a:xfrm>
            <a:off x="3575050" y="609600"/>
            <a:ext cx="5340350" cy="48006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64" name="Shape 64"/>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5" name="Shape 65"/>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66" name="Shape 66"/>
          <p:cNvSpPr txBox="1"/>
          <p:nvPr>
            <p:ph idx="12" type="sldNum"/>
          </p:nvPr>
        </p:nvSpPr>
        <p:spPr>
          <a:xfrm>
            <a:off x="8229600" y="6477000"/>
            <a:ext cx="762000" cy="244474"/>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67" name="Shape 67"/>
        <p:cNvGrpSpPr/>
        <p:nvPr/>
      </p:nvGrpSpPr>
      <p:grpSpPr>
        <a:xfrm>
          <a:off x="0" y="0"/>
          <a:ext cx="0" cy="0"/>
          <a:chOff x="0" y="0"/>
          <a:chExt cx="0" cy="0"/>
        </a:xfrm>
      </p:grpSpPr>
      <p:sp>
        <p:nvSpPr>
          <p:cNvPr id="68" name="Shape 68"/>
          <p:cNvSpPr/>
          <p:nvPr>
            <p:ph idx="2" type="pic"/>
          </p:nvPr>
        </p:nvSpPr>
        <p:spPr>
          <a:xfrm>
            <a:off x="3505200" y="616633"/>
            <a:ext cx="5029199" cy="3657600"/>
          </a:xfrm>
          <a:prstGeom prst="rect">
            <a:avLst/>
          </a:prstGeom>
          <a:solidFill>
            <a:schemeClr val="lt1"/>
          </a:solidFill>
          <a:ln cap="flat" cmpd="sng" w="9525">
            <a:solidFill>
              <a:schemeClr val="accent1"/>
            </a:solidFill>
            <a:prstDash val="solid"/>
            <a:round/>
            <a:headEnd len="med" w="med" type="none"/>
            <a:tailEnd len="med" w="med" type="none"/>
          </a:ln>
          <a:effectLst>
            <a:reflection blurRad="0" dir="5400000" dist="900" endA="500" endPos="10000" kx="0" rotWithShape="0" algn="bl" stA="49000" stPos="0" sy="-90000" ky="0"/>
          </a:effectLst>
        </p:spPr>
      </p:sp>
      <p:sp>
        <p:nvSpPr>
          <p:cNvPr id="69" name="Shape 69"/>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0" name="Shape 70"/>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71" name="Shape 71"/>
          <p:cNvSpPr txBox="1"/>
          <p:nvPr>
            <p:ph idx="12" type="sldNum"/>
          </p:nvPr>
        </p:nvSpPr>
        <p:spPr>
          <a:xfrm>
            <a:off x="8229600" y="6477000"/>
            <a:ext cx="762000" cy="244474"/>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
        <p:nvSpPr>
          <p:cNvPr id="72" name="Shape 72"/>
          <p:cNvSpPr txBox="1"/>
          <p:nvPr>
            <p:ph type="title"/>
          </p:nvPr>
        </p:nvSpPr>
        <p:spPr>
          <a:xfrm>
            <a:off x="381000" y="4993760"/>
            <a:ext cx="5867400" cy="522288"/>
          </a:xfrm>
          <a:prstGeom prst="rect">
            <a:avLst/>
          </a:prstGeom>
          <a:noFill/>
          <a:ln>
            <a:noFill/>
          </a:ln>
        </p:spPr>
        <p:txBody>
          <a:bodyPr anchorCtr="0" anchor="ctr" bIns="91425" lIns="91425" rIns="91425" tIns="91425"/>
          <a:lstStyle>
            <a:lvl1pPr rtl="0" algn="l">
              <a:spcBef>
                <a:spcPts val="0"/>
              </a:spcBef>
              <a:buFont typeface="Sou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73" name="Shape 73"/>
          <p:cNvSpPr txBox="1"/>
          <p:nvPr>
            <p:ph idx="1" type="body"/>
          </p:nvPr>
        </p:nvSpPr>
        <p:spPr>
          <a:xfrm>
            <a:off x="381000" y="5533217"/>
            <a:ext cx="5867400" cy="768349"/>
          </a:xfrm>
          <a:prstGeom prst="rect">
            <a:avLst/>
          </a:prstGeom>
          <a:noFill/>
          <a:ln>
            <a:noFill/>
          </a:ln>
        </p:spPr>
        <p:txBody>
          <a:bodyPr anchorCtr="0" anchor="t" bIns="91425" lIns="91425" rIns="91425" tIns="91425"/>
          <a:lstStyle>
            <a:lvl1pPr indent="0" marL="0" rtl="0">
              <a:spcBef>
                <a:spcPts val="0"/>
              </a:spcBef>
              <a:buFont typeface="Source Sans Pro"/>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slideLayout" Target="../slideLayouts/slideLayout1.xml"/><Relationship Id="rId12" Type="http://schemas.openxmlformats.org/officeDocument/2006/relationships/slideLayout" Target="../slideLayouts/slideLayout11.xml"/><Relationship Id="rId13" Type="http://schemas.openxmlformats.org/officeDocument/2006/relationships/theme" Target="../theme/theme1.xml"/><Relationship Id="rId1" Type="http://schemas.openxmlformats.org/officeDocument/2006/relationships/image" Target="../media/image02.png"/><Relationship Id="rId4" Type="http://schemas.openxmlformats.org/officeDocument/2006/relationships/slideLayout" Target="../slideLayouts/slideLayout3.xml"/><Relationship Id="rId10" Type="http://schemas.openxmlformats.org/officeDocument/2006/relationships/slideLayout" Target="../slideLayouts/slideLayout9.xml"/><Relationship Id="rId3" Type="http://schemas.openxmlformats.org/officeDocument/2006/relationships/slideLayout" Target="../slideLayouts/slideLayout2.xml"/><Relationship Id="rId11" Type="http://schemas.openxmlformats.org/officeDocument/2006/relationships/slideLayout" Target="../slideLayouts/slideLayout10.xml"/><Relationship Id="rId9" Type="http://schemas.openxmlformats.org/officeDocument/2006/relationships/slideLayout" Target="../slideLayouts/slideLayout8.xml"/><Relationship Id="rId6" Type="http://schemas.openxmlformats.org/officeDocument/2006/relationships/slideLayout" Target="../slideLayouts/slideLayout5.xml"/><Relationship Id="rId5" Type="http://schemas.openxmlformats.org/officeDocument/2006/relationships/slideLayout" Target="../slideLayouts/slideLayout4.xml"/><Relationship Id="rId8" Type="http://schemas.openxmlformats.org/officeDocument/2006/relationships/slideLayout" Target="../slideLayouts/slideLayout7.xml"/><Relationship Id="rId7"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blipFill rotWithShape="1">
          <a:blip r:embed="rId1">
            <a:alphaModFix/>
          </a:blip>
          <a:stretch>
            <a:fillRect b="0" l="0" r="0" t="0"/>
          </a:stretch>
        </a:blipFill>
      </p:bgPr>
    </p:bg>
    <p:spTree>
      <p:nvGrpSpPr>
        <p:cNvPr id="4" name="Shape 4"/>
        <p:cNvGrpSpPr/>
        <p:nvPr/>
      </p:nvGrpSpPr>
      <p:grpSpPr>
        <a:xfrm>
          <a:off x="0" y="0"/>
          <a:ext cx="0" cy="0"/>
          <a:chOff x="0" y="0"/>
          <a:chExt cx="0" cy="0"/>
        </a:xfrm>
      </p:grpSpPr>
      <p:cxnSp>
        <p:nvCxnSpPr>
          <p:cNvPr id="5" name="Shape 5"/>
          <p:cNvCxnSpPr/>
          <p:nvPr/>
        </p:nvCxnSpPr>
        <p:spPr>
          <a:xfrm>
            <a:off x="514350" y="1050898"/>
            <a:ext cx="8629649" cy="2381"/>
          </a:xfrm>
          <a:prstGeom prst="straightConnector1">
            <a:avLst/>
          </a:prstGeom>
          <a:noFill/>
          <a:ln cap="flat" cmpd="sng" w="9525">
            <a:solidFill>
              <a:schemeClr val="accent1">
                <a:alpha val="0"/>
              </a:schemeClr>
            </a:solidFill>
            <a:prstDash val="solid"/>
            <a:round/>
            <a:headEnd len="med" w="med" type="none"/>
            <a:tailEnd len="med" w="med" type="none"/>
          </a:ln>
        </p:spPr>
      </p:cxnSp>
      <p:sp>
        <p:nvSpPr>
          <p:cNvPr id="6" name="Shape 6"/>
          <p:cNvSpPr txBox="1"/>
          <p:nvPr>
            <p:ph idx="1" type="body"/>
          </p:nvPr>
        </p:nvSpPr>
        <p:spPr>
          <a:xfrm>
            <a:off x="304800" y="1554162"/>
            <a:ext cx="8686800" cy="4525963"/>
          </a:xfrm>
          <a:prstGeom prst="rect">
            <a:avLst/>
          </a:prstGeom>
          <a:noFill/>
          <a:ln>
            <a:noFill/>
          </a:ln>
        </p:spPr>
        <p:txBody>
          <a:bodyPr anchorCtr="0" anchor="t" bIns="91425" lIns="91425" rIns="91425" tIns="91425"/>
          <a:lstStyle>
            <a:lvl1pPr indent="-200660" marL="342900" marR="0" rtl="0" algn="l">
              <a:spcBef>
                <a:spcPts val="640"/>
              </a:spcBef>
              <a:buClr>
                <a:schemeClr val="accent1"/>
              </a:buClr>
              <a:buFont typeface="Noto Symbol"/>
              <a:buChar char="✕"/>
              <a:defRPr/>
            </a:lvl1pPr>
            <a:lvl2pPr indent="-161290" marL="742950" marR="0" rtl="0" algn="l">
              <a:spcBef>
                <a:spcPts val="560"/>
              </a:spcBef>
              <a:buClr>
                <a:schemeClr val="accent1"/>
              </a:buClr>
              <a:buFont typeface="Noto Symbol"/>
              <a:buChar char="+"/>
              <a:defRPr/>
            </a:lvl2pPr>
            <a:lvl3pPr indent="-121919" marL="1143000" marR="0" rtl="0" algn="l">
              <a:spcBef>
                <a:spcPts val="480"/>
              </a:spcBef>
              <a:buClr>
                <a:schemeClr val="accent1"/>
              </a:buClr>
              <a:buFont typeface="Noto Symbol"/>
              <a:buChar char="✕"/>
              <a:defRPr/>
            </a:lvl3pPr>
            <a:lvl4pPr indent="-139700" marL="1600200" marR="0" rtl="0" algn="l">
              <a:spcBef>
                <a:spcPts val="400"/>
              </a:spcBef>
              <a:buClr>
                <a:schemeClr val="accent1"/>
              </a:buClr>
              <a:buFont typeface="Noto Symbol"/>
              <a:buChar char="✱"/>
              <a:defRPr/>
            </a:lvl4pPr>
            <a:lvl5pPr indent="-160020" marL="2057400" marR="0" rtl="0" algn="l">
              <a:spcBef>
                <a:spcPts val="360"/>
              </a:spcBef>
              <a:buClr>
                <a:schemeClr val="accent1"/>
              </a:buClr>
              <a:buFont typeface="Noto Symbol"/>
              <a:buChar char="✕"/>
              <a:defRPr/>
            </a:lvl5pPr>
            <a:lvl6pPr indent="-160020" marL="2514600" marR="0" rtl="0" algn="l">
              <a:spcBef>
                <a:spcPts val="360"/>
              </a:spcBef>
              <a:buClr>
                <a:schemeClr val="accent1"/>
              </a:buClr>
              <a:buFont typeface="Noto Symbol"/>
              <a:buChar char="+"/>
              <a:defRPr/>
            </a:lvl6pPr>
            <a:lvl7pPr indent="-167639" marL="2971800" marR="0" rtl="0" algn="l">
              <a:spcBef>
                <a:spcPts val="320"/>
              </a:spcBef>
              <a:buClr>
                <a:schemeClr val="accent1"/>
              </a:buClr>
              <a:buFont typeface="Noto Symbol"/>
              <a:buChar char="✱"/>
              <a:defRPr/>
            </a:lvl7pPr>
            <a:lvl8pPr indent="-167640" marL="3429000" marR="0" rtl="0" algn="l">
              <a:spcBef>
                <a:spcPts val="320"/>
              </a:spcBef>
              <a:buClr>
                <a:schemeClr val="accent1"/>
              </a:buClr>
              <a:buFont typeface="Noto Symbol"/>
              <a:buChar char="◆"/>
              <a:defRPr/>
            </a:lvl8pPr>
            <a:lvl9pPr indent="-175259" marL="3886200" marR="0" rtl="0" algn="l">
              <a:spcBef>
                <a:spcPts val="280"/>
              </a:spcBef>
              <a:buClr>
                <a:schemeClr val="accent1"/>
              </a:buClr>
              <a:buFont typeface="Noto Symbol"/>
              <a:buChar char="◼"/>
              <a:defRPr/>
            </a:lvl9pPr>
          </a:lstStyle>
          <a:p/>
        </p:txBody>
      </p:sp>
      <p:sp>
        <p:nvSpPr>
          <p:cNvPr id="7" name="Shape 7"/>
          <p:cNvSpPr txBox="1"/>
          <p:nvPr>
            <p:ph idx="10" type="dt"/>
          </p:nvPr>
        </p:nvSpPr>
        <p:spPr>
          <a:xfrm>
            <a:off x="6477000" y="76200"/>
            <a:ext cx="2514599" cy="288925"/>
          </a:xfrm>
          <a:prstGeom prst="rect">
            <a:avLst/>
          </a:prstGeom>
          <a:noFill/>
          <a:ln>
            <a:noFill/>
          </a:ln>
        </p:spPr>
        <p:txBody>
          <a:bodyPr anchorCtr="0" anchor="t"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8" name="Shape 8"/>
          <p:cNvSpPr txBox="1"/>
          <p:nvPr>
            <p:ph idx="11" type="ftr"/>
          </p:nvPr>
        </p:nvSpPr>
        <p:spPr>
          <a:xfrm>
            <a:off x="3124200" y="76200"/>
            <a:ext cx="3352799" cy="288925"/>
          </a:xfrm>
          <a:prstGeom prst="rect">
            <a:avLst/>
          </a:prstGeom>
          <a:noFill/>
          <a:ln>
            <a:noFill/>
          </a:ln>
        </p:spPr>
        <p:txBody>
          <a:bodyPr anchorCtr="0" anchor="t" bIns="91425" lIns="91425" rIns="91425" tIns="91425"/>
          <a:lstStyle>
            <a:lvl1pPr indent="0" marL="0" marR="0" rtl="0" algn="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9" name="Shape 9"/>
          <p:cNvSpPr txBox="1"/>
          <p:nvPr>
            <p:ph idx="12" type="sldNum"/>
          </p:nvPr>
        </p:nvSpPr>
        <p:spPr>
          <a:xfrm>
            <a:off x="8229600" y="6477000"/>
            <a:ext cx="762000" cy="244474"/>
          </a:xfrm>
          <a:prstGeom prst="rect">
            <a:avLst/>
          </a:prstGeom>
          <a:noFill/>
          <a:ln>
            <a:noFill/>
          </a:ln>
        </p:spPr>
        <p:txBody>
          <a:bodyPr anchorCtr="0" anchor="t" bIns="45700" lIns="91425" rIns="91425" tIns="45700">
            <a:noAutofit/>
          </a:bodyPr>
          <a:lstStyle>
            <a:lvl1pPr indent="0" marL="0" marR="0" rtl="0" algn="r">
              <a:spcBef>
                <a:spcPts val="0"/>
              </a:spcBef>
              <a:buNone/>
              <a:defRPr b="0" baseline="0" i="0" sz="1200" u="none" cap="none" strike="noStrike">
                <a:solidFill>
                  <a:srgbClr val="2BA0DF"/>
                </a:solidFill>
                <a:latin typeface="Source Sans Pro"/>
                <a:ea typeface="Source Sans Pro"/>
                <a:cs typeface="Source Sans Pro"/>
                <a:sym typeface="Source Sans Pro"/>
              </a:defRPr>
            </a:lvl1pPr>
          </a:lstStyle>
          <a:p>
            <a:pPr indent="0" lvl="0" marL="0">
              <a:spcBef>
                <a:spcPts val="0"/>
              </a:spcBef>
              <a:buSzPct val="25000"/>
              <a:buNone/>
            </a:pPr>
            <a:fld id="{00000000-1234-1234-1234-123412341234}" type="slidenum">
              <a:rPr lang="en-US"/>
              <a:t>‹#›</a:t>
            </a:fld>
          </a:p>
        </p:txBody>
      </p:sp>
      <p:sp>
        <p:nvSpPr>
          <p:cNvPr id="10" name="Shape 10"/>
          <p:cNvSpPr txBox="1"/>
          <p:nvPr>
            <p:ph type="title"/>
          </p:nvPr>
        </p:nvSpPr>
        <p:spPr>
          <a:xfrm>
            <a:off x="304800" y="457200"/>
            <a:ext cx="8686800" cy="838199"/>
          </a:xfrm>
          <a:prstGeom prst="rect">
            <a:avLst/>
          </a:prstGeom>
          <a:noFill/>
          <a:ln>
            <a:noFill/>
          </a:ln>
        </p:spPr>
        <p:txBody>
          <a:bodyPr anchorCtr="0" anchor="ctr" bIns="91425" lIns="91425" rIns="91425" tIns="91425"/>
          <a:lstStyle>
            <a:lvl1pPr indent="0" marL="0" marR="0" rtl="0" algn="l">
              <a:spcBef>
                <a:spcPts val="0"/>
              </a:spcBef>
              <a:buClr>
                <a:schemeClr val="dk2"/>
              </a:buClr>
              <a:buFont typeface="Souce Sans Pro"/>
              <a:buNone/>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cxnSp>
        <p:nvCxnSpPr>
          <p:cNvPr id="11" name="Shape 11"/>
          <p:cNvCxnSpPr/>
          <p:nvPr/>
        </p:nvCxnSpPr>
        <p:spPr>
          <a:xfrm>
            <a:off x="514350" y="1050898"/>
            <a:ext cx="8629649" cy="2381"/>
          </a:xfrm>
          <a:prstGeom prst="straightConnector1">
            <a:avLst/>
          </a:prstGeom>
          <a:noFill/>
          <a:ln cap="flat" cmpd="sng" w="9525">
            <a:solidFill>
              <a:schemeClr val="accent1">
                <a:alpha val="0"/>
              </a:schemeClr>
            </a:solidFill>
            <a:prstDash val="solid"/>
            <a:round/>
            <a:headEnd len="med" w="med" type="none"/>
            <a:tailEnd len="med" w="med" type="none"/>
          </a:ln>
        </p:spPr>
      </p:cxnSp>
      <p:cxnSp>
        <p:nvCxnSpPr>
          <p:cNvPr id="12" name="Shape 12"/>
          <p:cNvCxnSpPr/>
          <p:nvPr/>
        </p:nvCxnSpPr>
        <p:spPr>
          <a:xfrm>
            <a:off x="514350" y="1057986"/>
            <a:ext cx="8629649" cy="2381"/>
          </a:xfrm>
          <a:prstGeom prst="straightConnector1">
            <a:avLst/>
          </a:prstGeom>
          <a:noFill/>
          <a:ln cap="flat" cmpd="sng" w="9525">
            <a:solidFill>
              <a:schemeClr val="accent1">
                <a:alpha val="0"/>
              </a:schemeClr>
            </a:solidFill>
            <a:prstDash val="solid"/>
            <a:round/>
            <a:headEnd len="med" w="med" type="none"/>
            <a:tailEnd len="med" w="med" type="none"/>
          </a:ln>
        </p:spPr>
      </p:cxn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 Id="rId3" Type="http://schemas.openxmlformats.org/officeDocument/2006/relationships/image" Target="../media/image00.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 Id="rId3" Type="http://schemas.openxmlformats.org/officeDocument/2006/relationships/hyperlink" Target="mailto:100/mi/mo@.27/mi"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 Id="rId3" Type="http://schemas.openxmlformats.org/officeDocument/2006/relationships/hyperlink" Target="http://montananps319grants.pbworks.com/319-Mini-Grant-Home"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 Id="rId3" Type="http://schemas.openxmlformats.org/officeDocument/2006/relationships/image" Target="../media/image0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 Id="rId3" Type="http://schemas.openxmlformats.org/officeDocument/2006/relationships/image" Target="../media/image04.jp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 Id="rId3" Type="http://schemas.openxmlformats.org/officeDocument/2006/relationships/image" Target="../media/image0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 Id="rId3" Type="http://schemas.openxmlformats.org/officeDocument/2006/relationships/image" Target="../media/image05.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 Id="rId3" Type="http://schemas.openxmlformats.org/officeDocument/2006/relationships/image" Target="../media/image05.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 Id="rId3" Type="http://schemas.openxmlformats.org/officeDocument/2006/relationships/image" Target="../media/image06.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 Id="rId3" Type="http://schemas.openxmlformats.org/officeDocument/2006/relationships/image" Target="../media/image10.jp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 Id="rId3" Type="http://schemas.openxmlformats.org/officeDocument/2006/relationships/image" Target="../media/image11.jp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 Id="rId3" Type="http://schemas.openxmlformats.org/officeDocument/2006/relationships/image" Target="../media/image07.jp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 Id="rId3" Type="http://schemas.openxmlformats.org/officeDocument/2006/relationships/image" Target="../media/image09.jp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 Id="rId3" Type="http://schemas.openxmlformats.org/officeDocument/2006/relationships/image" Target="../media/image15.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 Id="rId3" Type="http://schemas.openxmlformats.org/officeDocument/2006/relationships/image" Target="../media/image08.jp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 Id="rId3" Type="http://schemas.openxmlformats.org/officeDocument/2006/relationships/image" Target="../media/image14.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 Id="rId3" Type="http://schemas.openxmlformats.org/officeDocument/2006/relationships/image" Target="../media/image13.jp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 Id="rId3" Type="http://schemas.openxmlformats.org/officeDocument/2006/relationships/image" Target="../media/image12.jp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 Id="rId3" Type="http://schemas.openxmlformats.org/officeDocument/2006/relationships/image" Target="../media/image16.jp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 Id="rId3" Type="http://schemas.openxmlformats.org/officeDocument/2006/relationships/image" Target="../media/image18.jp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 Id="rId3" Type="http://schemas.openxmlformats.org/officeDocument/2006/relationships/image" Target="../media/image20.jp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 Id="rId3" Type="http://schemas.openxmlformats.org/officeDocument/2006/relationships/image" Target="../media/image19.jp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 Id="rId3" Type="http://schemas.openxmlformats.org/officeDocument/2006/relationships/image" Target="../media/image17.jp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 Id="rId3" Type="http://schemas.openxmlformats.org/officeDocument/2006/relationships/image" Target="../media/image22.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 Id="rId3" Type="http://schemas.openxmlformats.org/officeDocument/2006/relationships/image" Target="../media/image21.jp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6" name="Shape 86"/>
        <p:cNvGrpSpPr/>
        <p:nvPr/>
      </p:nvGrpSpPr>
      <p:grpSpPr>
        <a:xfrm>
          <a:off x="0" y="0"/>
          <a:ext cx="0" cy="0"/>
          <a:chOff x="0" y="0"/>
          <a:chExt cx="0" cy="0"/>
        </a:xfrm>
      </p:grpSpPr>
      <p:sp>
        <p:nvSpPr>
          <p:cNvPr id="87" name="Shape 87"/>
          <p:cNvSpPr txBox="1"/>
          <p:nvPr>
            <p:ph type="ctrTitle"/>
          </p:nvPr>
        </p:nvSpPr>
        <p:spPr>
          <a:xfrm>
            <a:off x="304800" y="76200"/>
            <a:ext cx="8458200" cy="1904999"/>
          </a:xfrm>
          <a:prstGeom prst="rect">
            <a:avLst/>
          </a:prstGeom>
          <a:noFill/>
          <a:ln>
            <a:noFill/>
          </a:ln>
        </p:spPr>
        <p:txBody>
          <a:bodyPr anchorCtr="0" anchor="t" bIns="45700" lIns="91425" rIns="91425" tIns="45700">
            <a:noAutofit/>
          </a:bodyPr>
          <a:lstStyle/>
          <a:p>
            <a:pPr indent="0" lvl="0" marL="0" marR="0" rtl="0" algn="ctr">
              <a:spcBef>
                <a:spcPts val="0"/>
              </a:spcBef>
              <a:buClr>
                <a:schemeClr val="dk2"/>
              </a:buClr>
              <a:buSzPct val="25000"/>
              <a:buFont typeface="Arial"/>
              <a:buNone/>
            </a:pPr>
            <a:r>
              <a:rPr b="0" baseline="0" i="0" lang="en-US" sz="4000" u="none" cap="none" strike="noStrike">
                <a:solidFill>
                  <a:schemeClr val="dk2"/>
                </a:solidFill>
                <a:latin typeface="Arial"/>
                <a:ea typeface="Arial"/>
                <a:cs typeface="Arial"/>
                <a:sym typeface="Arial"/>
              </a:rPr>
              <a:t>GRANT WRITING &amp; CONTRACT MANAGEMENT BASICS</a:t>
            </a:r>
          </a:p>
        </p:txBody>
      </p:sp>
      <p:pic>
        <p:nvPicPr>
          <p:cNvPr id="88" name="Shape 88"/>
          <p:cNvPicPr preferRelativeResize="0"/>
          <p:nvPr/>
        </p:nvPicPr>
        <p:blipFill rotWithShape="1">
          <a:blip r:embed="rId3">
            <a:alphaModFix/>
          </a:blip>
          <a:srcRect b="0" l="0" r="0" t="0"/>
          <a:stretch/>
        </p:blipFill>
        <p:spPr>
          <a:xfrm>
            <a:off x="2214880" y="2133600"/>
            <a:ext cx="4790439" cy="3124199"/>
          </a:xfrm>
          <a:prstGeom prst="rect">
            <a:avLst/>
          </a:prstGeom>
          <a:noFill/>
          <a:ln>
            <a:noFill/>
          </a:ln>
        </p:spPr>
      </p:pic>
      <p:sp>
        <p:nvSpPr>
          <p:cNvPr id="89" name="Shape 89"/>
          <p:cNvSpPr txBox="1"/>
          <p:nvPr/>
        </p:nvSpPr>
        <p:spPr>
          <a:xfrm>
            <a:off x="914400" y="5405735"/>
            <a:ext cx="7391399" cy="120032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As we all know writing, contracting and managing of district projects can be very stressful even for a seasoned administrator.  This module puts together some of the basics for grant writing &amp; contract management . The information provided was from various procurement training documents.</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5" name="Shape 195"/>
        <p:cNvGrpSpPr/>
        <p:nvPr/>
      </p:nvGrpSpPr>
      <p:grpSpPr>
        <a:xfrm>
          <a:off x="0" y="0"/>
          <a:ext cx="0" cy="0"/>
          <a:chOff x="0" y="0"/>
          <a:chExt cx="0" cy="0"/>
        </a:xfrm>
      </p:grpSpPr>
      <p:sp>
        <p:nvSpPr>
          <p:cNvPr id="196" name="Shape 196"/>
          <p:cNvSpPr/>
          <p:nvPr/>
        </p:nvSpPr>
        <p:spPr>
          <a:xfrm>
            <a:off x="2946561" y="33635"/>
            <a:ext cx="2633541"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2861A9"/>
                </a:solidFill>
                <a:latin typeface="Source Sans Pro"/>
                <a:ea typeface="Source Sans Pro"/>
                <a:cs typeface="Source Sans Pro"/>
                <a:sym typeface="Source Sans Pro"/>
              </a:rPr>
              <a:t>Objectives</a:t>
            </a:r>
          </a:p>
        </p:txBody>
      </p:sp>
      <p:sp>
        <p:nvSpPr>
          <p:cNvPr id="197" name="Shape 197"/>
          <p:cNvSpPr txBox="1"/>
          <p:nvPr/>
        </p:nvSpPr>
        <p:spPr>
          <a:xfrm>
            <a:off x="152400" y="838200"/>
            <a:ext cx="8610599" cy="526297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Purpose: </a:t>
            </a:r>
            <a:r>
              <a:rPr b="0" baseline="0" i="0" lang="en-US" sz="1400" u="none" cap="none" strike="noStrike">
                <a:solidFill>
                  <a:schemeClr val="dk1"/>
                </a:solidFill>
                <a:latin typeface="Source Sans Pro"/>
                <a:ea typeface="Source Sans Pro"/>
                <a:cs typeface="Source Sans Pro"/>
                <a:sym typeface="Source Sans Pro"/>
              </a:rPr>
              <a:t>Your objectives specify the outcome of your project- the end product(s). When sponsors fund your projects, they are literally “buying” your objectives. That’s why it is extremely important to specify your objectives clearly.  More precisely, your objectives should tell </a:t>
            </a:r>
            <a:r>
              <a:rPr b="0" baseline="0" i="1" lang="en-US" sz="1400" u="none" cap="none" strike="noStrike">
                <a:solidFill>
                  <a:schemeClr val="dk1"/>
                </a:solidFill>
                <a:latin typeface="Source Sans Pro"/>
                <a:ea typeface="Source Sans Pro"/>
                <a:cs typeface="Source Sans Pro"/>
                <a:sym typeface="Source Sans Pro"/>
              </a:rPr>
              <a:t>(1) who, is going to do (2) what, (3) when, (4) how much, and (5) how it will be measured</a:t>
            </a:r>
            <a:r>
              <a:rPr b="0" baseline="0" i="0" lang="en-US" sz="1400" u="none" cap="none" strike="noStrike">
                <a:solidFill>
                  <a:schemeClr val="dk1"/>
                </a:solidFill>
                <a:latin typeface="Source Sans Pro"/>
                <a:ea typeface="Source Sans Pro"/>
                <a:cs typeface="Source Sans Pro"/>
                <a:sym typeface="Source Sans Pro"/>
              </a:rPr>
              <a:t>. For example, a proposal objective might be for the Midwest Home Shelter Agency (who) to reduce the number of homeless (what) during the next 24 months (when) by 15 % (how much) as noted in the Department of Social Welfare Homeless Survey Report (measurement). Your objectives should be very specific in contrast to your goals, which are your long term idealistic ambitions, usually not measurable. Your objectives provide the yardstick you will use to conduct your evaluation; that is , if you write your objectives in precise, measureable terms, it will be easy to write your proposal evaluation because you will know exactly what will be evaluated. </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Key points to include as you write the objectives section</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Clearly describe your project’s objectives, hypotheses, and /or research questions.</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Signal the project’s objectives without burying them in a morass of narrative.</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Demonstrate that your objectives are important, significant, and timely.</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Include objectives that comprehensively describe the intended outcomes of the project.</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State your objectives, hypotheses, or questions in a way that they can be evaluated or tested later.</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Demonstrate why your project’s outcome is appropriate and important to the sponsor.</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Writing tips:  List your specific objectives in no more that one or two sentences each in approximate order of importance.  Don’t confuse your objectives (ends) with your methods (means.  A good objective emphasizes what will be done and when it will be done, whereas a method will explain why or how it will be done.  Include goals (ultimate) and objectives (immediate) statements.</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1" name="Shape 201"/>
        <p:cNvGrpSpPr/>
        <p:nvPr/>
      </p:nvGrpSpPr>
      <p:grpSpPr>
        <a:xfrm>
          <a:off x="0" y="0"/>
          <a:ext cx="0" cy="0"/>
          <a:chOff x="0" y="0"/>
          <a:chExt cx="0" cy="0"/>
        </a:xfrm>
      </p:grpSpPr>
      <p:sp>
        <p:nvSpPr>
          <p:cNvPr id="202" name="Shape 202"/>
          <p:cNvSpPr/>
          <p:nvPr/>
        </p:nvSpPr>
        <p:spPr>
          <a:xfrm>
            <a:off x="3211127" y="0"/>
            <a:ext cx="2269019"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217435"/>
                </a:solidFill>
                <a:latin typeface="Source Sans Pro"/>
                <a:ea typeface="Source Sans Pro"/>
                <a:cs typeface="Source Sans Pro"/>
                <a:sym typeface="Source Sans Pro"/>
              </a:rPr>
              <a:t>Methods</a:t>
            </a:r>
          </a:p>
        </p:txBody>
      </p:sp>
      <p:sp>
        <p:nvSpPr>
          <p:cNvPr id="203" name="Shape 203"/>
          <p:cNvSpPr txBox="1"/>
          <p:nvPr/>
        </p:nvSpPr>
        <p:spPr>
          <a:xfrm>
            <a:off x="381000" y="685800"/>
            <a:ext cx="8381999" cy="603242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Purpose: </a:t>
            </a:r>
            <a:r>
              <a:rPr b="0" baseline="0" i="0" lang="en-US" sz="1400" u="none" cap="none" strike="noStrike">
                <a:solidFill>
                  <a:schemeClr val="dk1"/>
                </a:solidFill>
                <a:latin typeface="Source Sans Pro"/>
                <a:ea typeface="Source Sans Pro"/>
                <a:cs typeface="Source Sans Pro"/>
                <a:sym typeface="Source Sans Pro"/>
              </a:rPr>
              <a:t>The methods section describes your project activities in detail, indicating how your objectives will be accomplished.  The description should include the sequence, flow, and interrelationship of activities as well as planed staffing for the project. It should present a clear picture of the client population, if any. It should discuss the risks of your method, and indicate why your success is probable.  Finally, tell what is unique about your approach.  </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Data Collection: </a:t>
            </a:r>
            <a:r>
              <a:rPr b="0" baseline="0" i="0" lang="en-US" sz="1400" u="none" cap="none" strike="noStrike">
                <a:solidFill>
                  <a:schemeClr val="dk1"/>
                </a:solidFill>
                <a:latin typeface="Source Sans Pro"/>
                <a:ea typeface="Source Sans Pro"/>
                <a:cs typeface="Source Sans Pro"/>
                <a:sym typeface="Source Sans Pro"/>
              </a:rPr>
              <a:t>You will probably need to collect some data as a part of your project.  Common data collection methods include achievement tests; physiological tests; role playing activities; clinical examinations; personal diaries; ratings by program staff, management participants, or experts; interviews; observations by program staff or evaluators; daily program records (telephone logs, tracking slips, referral forms); historic program records and archives; government records; searches of news media; questionnaires; and surveys.</a:t>
            </a:r>
          </a:p>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You can either make up your own data gathering instrument or use existing ones.</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Writing tips: Begin with your objectives. Describe what precise steps you will follow to carry out each objective, including what will be done, who will do it and when it will be done.  If you have trouble writing this sections, assume the sponsor’s check just arrived in the mail. What is the first thing you will do? Hire additional staff? Order equipment? What will you do next? Keep asking and answering the “what’s next” question and you will lead yourself through methodology section (sometimes called the procedures in other proposal guidelines).</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Once you have determined the sequence of events you will follow in completing your project, cast the major milestones into a time-and –task chart. In graphic form, it segments your total project into manageable steps and lets your reviewers know exactly what you will be doing and when.  It says to the reviewers that you are organized and have thought out the major steps of your project</a:t>
            </a:r>
            <a:r>
              <a:rPr b="0" baseline="0" i="0" lang="en-US" sz="1600" u="none" cap="none" strike="noStrike">
                <a:solidFill>
                  <a:schemeClr val="dk1"/>
                </a:solidFill>
                <a:latin typeface="Source Sans Pro"/>
                <a:ea typeface="Source Sans Pro"/>
                <a:cs typeface="Source Sans Pro"/>
                <a:sym typeface="Source Sans Pro"/>
              </a:rPr>
              <a:t>. It lets the know you have done significant planning and are not just proposing on a whim. It gives them a road map of the territory you plan to cover. Finally, the time-and –task chart represents a clear, one page, visual summary of the entire methodology section.</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7" name="Shape 207"/>
        <p:cNvGrpSpPr/>
        <p:nvPr/>
      </p:nvGrpSpPr>
      <p:grpSpPr>
        <a:xfrm>
          <a:off x="0" y="0"/>
          <a:ext cx="0" cy="0"/>
          <a:chOff x="0" y="0"/>
          <a:chExt cx="0" cy="0"/>
        </a:xfrm>
      </p:grpSpPr>
      <p:sp>
        <p:nvSpPr>
          <p:cNvPr id="208" name="Shape 208"/>
          <p:cNvSpPr/>
          <p:nvPr/>
        </p:nvSpPr>
        <p:spPr>
          <a:xfrm>
            <a:off x="3255039" y="-152400"/>
            <a:ext cx="2224005" cy="64633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3600" u="none" cap="none" strike="noStrike">
                <a:solidFill>
                  <a:srgbClr val="4EF8F4"/>
                </a:solidFill>
                <a:latin typeface="Source Sans Pro"/>
                <a:ea typeface="Source Sans Pro"/>
                <a:cs typeface="Source Sans Pro"/>
                <a:sym typeface="Source Sans Pro"/>
              </a:rPr>
              <a:t>Evaluation</a:t>
            </a:r>
          </a:p>
        </p:txBody>
      </p:sp>
      <p:sp>
        <p:nvSpPr>
          <p:cNvPr id="209" name="Shape 209"/>
          <p:cNvSpPr txBox="1"/>
          <p:nvPr/>
        </p:nvSpPr>
        <p:spPr>
          <a:xfrm>
            <a:off x="457200" y="457200"/>
            <a:ext cx="8305799" cy="635558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100" u="none" cap="none" strike="noStrike">
                <a:solidFill>
                  <a:schemeClr val="dk1"/>
                </a:solidFill>
                <a:latin typeface="Source Sans Pro"/>
                <a:ea typeface="Source Sans Pro"/>
                <a:cs typeface="Source Sans Pro"/>
                <a:sym typeface="Source Sans Pro"/>
              </a:rPr>
              <a:t>Purpose: </a:t>
            </a:r>
            <a:r>
              <a:rPr b="0" baseline="0" i="0" lang="en-US" sz="1100" u="none" cap="none" strike="noStrike">
                <a:solidFill>
                  <a:schemeClr val="dk1"/>
                </a:solidFill>
                <a:latin typeface="Source Sans Pro"/>
                <a:ea typeface="Source Sans Pro"/>
                <a:cs typeface="Source Sans Pro"/>
                <a:sym typeface="Source Sans Pro"/>
              </a:rPr>
              <a:t>Evaluations pinpoint what is really happening in your project efficiency. Based on evaluation information, you can better allocate resources, improve services, and strengthen your overall project performance. Beyond these immediate benefits, a project evaluation can uncover needs to be served in your next proposal and make it easier to get and sustain funding.</a:t>
            </a:r>
          </a:p>
          <a:p>
            <a:pPr indent="0" lvl="0" marL="0" marR="0" rtl="0" algn="l">
              <a:spcBef>
                <a:spcPts val="0"/>
              </a:spcBef>
              <a:buNone/>
            </a:pPr>
            <a:r>
              <a:t/>
            </a:r>
            <a:endParaRPr b="0" baseline="0" i="0" sz="11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100" u="none" cap="none" strike="noStrike">
                <a:solidFill>
                  <a:schemeClr val="dk1"/>
                </a:solidFill>
                <a:latin typeface="Source Sans Pro"/>
                <a:ea typeface="Source Sans Pro"/>
                <a:cs typeface="Source Sans Pro"/>
                <a:sym typeface="Source Sans Pro"/>
              </a:rPr>
              <a:t>If you want to include an evaluation component in your proposal but know nothing about the subject, consider borrowing ideas from the evaluation plans developed for similar programs or as a colleague or consultant to review the rest of the proposal and develop an appropriate evaluation strategy.  Too frequently, proposals don’t explain how the project will be evaluated.  At best, they mention some vague process, such as holding a discussion meeting or assigning the evaluation to an expert, with no specifics on how  the evaluation will be conducted or what will be learned from the evaluation.  </a:t>
            </a:r>
          </a:p>
          <a:p>
            <a:pPr indent="0" lvl="0" marL="0" marR="0" rtl="0" algn="l">
              <a:spcBef>
                <a:spcPts val="0"/>
              </a:spcBef>
              <a:buSzPct val="25000"/>
              <a:buNone/>
            </a:pPr>
            <a:r>
              <a:rPr b="0" baseline="0" i="0" lang="en-US" sz="1100" u="none" cap="none" strike="noStrike">
                <a:solidFill>
                  <a:schemeClr val="dk1"/>
                </a:solidFill>
                <a:latin typeface="Source Sans Pro"/>
                <a:ea typeface="Source Sans Pro"/>
                <a:cs typeface="Source Sans Pro"/>
                <a:sym typeface="Source Sans Pro"/>
              </a:rPr>
              <a:t> </a:t>
            </a:r>
          </a:p>
          <a:p>
            <a:pPr indent="0" lvl="0" marL="0" marR="0" rtl="0" algn="l">
              <a:spcBef>
                <a:spcPts val="0"/>
              </a:spcBef>
              <a:buSzPct val="25000"/>
              <a:buNone/>
            </a:pPr>
            <a:r>
              <a:rPr b="1" baseline="0" i="0" lang="en-US" sz="1100" u="none" cap="none" strike="noStrike">
                <a:solidFill>
                  <a:schemeClr val="dk1"/>
                </a:solidFill>
                <a:latin typeface="Source Sans Pro"/>
                <a:ea typeface="Source Sans Pro"/>
                <a:cs typeface="Source Sans Pro"/>
                <a:sym typeface="Source Sans Pro"/>
              </a:rPr>
              <a:t>Using Evaluators Effectively: </a:t>
            </a:r>
            <a:r>
              <a:rPr b="0" baseline="0" i="0" lang="en-US" sz="1100" u="none" cap="none" strike="noStrike">
                <a:solidFill>
                  <a:schemeClr val="dk1"/>
                </a:solidFill>
                <a:latin typeface="Source Sans Pro"/>
                <a:ea typeface="Source Sans Pro"/>
                <a:cs typeface="Source Sans Pro"/>
                <a:sym typeface="Source Sans Pro"/>
              </a:rPr>
              <a:t>Whether you use an internal or an external evaluator, or both, be sure to include them in the proposal development process. A common proposal writing mistake is to budget an amount for evaluation costs and worry later about the evaluation procedure.  Instead, involve evaluators in the proposal writing. Be sure to give them a copy of your project objectives. Remember that pointed objectives will simplify the evaluation process.  An evaluator should provide you with important proposal information.  Specifically, ask your evaluators to identify precisely what will be evaluated, what information they will need to conduct the evaluation, where the information will be obtained, what data collection instruments will be used to get that information, what evaluation designed will be used, what analyses will be completed, and what questions will you be able to answer as a result o the evaluation. </a:t>
            </a:r>
          </a:p>
          <a:p>
            <a:pPr indent="0" lvl="0" marL="0" marR="0" rtl="0" algn="l">
              <a:spcBef>
                <a:spcPts val="0"/>
              </a:spcBef>
              <a:buNone/>
            </a:pPr>
            <a:r>
              <a:t/>
            </a:r>
            <a:endParaRPr b="0" baseline="0" i="0" sz="11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100" u="none" cap="none" strike="noStrike">
                <a:solidFill>
                  <a:schemeClr val="dk1"/>
                </a:solidFill>
                <a:latin typeface="Source Sans Pro"/>
                <a:ea typeface="Source Sans Pro"/>
                <a:cs typeface="Source Sans Pro"/>
                <a:sym typeface="Source Sans Pro"/>
              </a:rPr>
              <a:t>Key points to include as you write the evaluation  section</a:t>
            </a:r>
          </a:p>
          <a:p>
            <a:pPr indent="0" lvl="0" marL="0" marR="0" rtl="0" algn="l">
              <a:spcBef>
                <a:spcPts val="0"/>
              </a:spcBef>
              <a:buNone/>
            </a:pPr>
            <a:r>
              <a:t/>
            </a:r>
            <a:endParaRPr b="0" baseline="0" i="0" sz="1100" u="none" cap="none" strike="noStrike">
              <a:solidFill>
                <a:schemeClr val="dk1"/>
              </a:solidFill>
              <a:latin typeface="Source Sans Pro"/>
              <a:ea typeface="Source Sans Pro"/>
              <a:cs typeface="Source Sans Pro"/>
              <a:sym typeface="Source Sans Pro"/>
            </a:endParaRPr>
          </a:p>
          <a:p>
            <a:pPr indent="-228600" lvl="0" marL="228600" marR="0" rtl="0" algn="l">
              <a:spcBef>
                <a:spcPts val="0"/>
              </a:spcBef>
              <a:buClr>
                <a:schemeClr val="dk1"/>
              </a:buClr>
              <a:buSzPct val="100000"/>
              <a:buFont typeface="Souce Sans Pro"/>
              <a:buAutoNum type="arabicPeriod"/>
            </a:pPr>
            <a:r>
              <a:rPr b="0" baseline="0" i="0" lang="en-US" sz="1100" u="none" cap="none" strike="noStrike">
                <a:solidFill>
                  <a:schemeClr val="dk1"/>
                </a:solidFill>
                <a:latin typeface="Source Sans Pro"/>
                <a:ea typeface="Source Sans Pro"/>
                <a:cs typeface="Source Sans Pro"/>
                <a:sym typeface="Source Sans Pro"/>
              </a:rPr>
              <a:t>Describe why evaluation is needed in the project.</a:t>
            </a:r>
          </a:p>
          <a:p>
            <a:pPr indent="-228600" lvl="0" marL="228600" marR="0" rtl="0" algn="l">
              <a:spcBef>
                <a:spcPts val="0"/>
              </a:spcBef>
              <a:buClr>
                <a:schemeClr val="dk1"/>
              </a:buClr>
              <a:buSzPct val="100000"/>
              <a:buFont typeface="Souce Sans Pro"/>
              <a:buAutoNum type="arabicPeriod"/>
            </a:pPr>
            <a:r>
              <a:rPr b="0" baseline="0" i="0" lang="en-US" sz="1100" u="none" cap="none" strike="noStrike">
                <a:solidFill>
                  <a:schemeClr val="dk1"/>
                </a:solidFill>
                <a:latin typeface="Source Sans Pro"/>
                <a:ea typeface="Source Sans Pro"/>
                <a:cs typeface="Source Sans Pro"/>
                <a:sym typeface="Source Sans Pro"/>
              </a:rPr>
              <a:t>Provide a definition of what is meant by evaluation.</a:t>
            </a:r>
          </a:p>
          <a:p>
            <a:pPr indent="-228600" lvl="0" marL="228600" marR="0" rtl="0" algn="l">
              <a:spcBef>
                <a:spcPts val="0"/>
              </a:spcBef>
              <a:buClr>
                <a:schemeClr val="dk1"/>
              </a:buClr>
              <a:buSzPct val="100000"/>
              <a:buFont typeface="Souce Sans Pro"/>
              <a:buAutoNum type="arabicPeriod"/>
            </a:pPr>
            <a:r>
              <a:rPr b="0" baseline="0" i="0" lang="en-US" sz="1100" u="none" cap="none" strike="noStrike">
                <a:solidFill>
                  <a:schemeClr val="dk1"/>
                </a:solidFill>
                <a:latin typeface="Source Sans Pro"/>
                <a:ea typeface="Source Sans Pro"/>
                <a:cs typeface="Source Sans Pro"/>
                <a:sym typeface="Source Sans Pro"/>
              </a:rPr>
              <a:t>Clearly identify the type and purpose of your evaluation and the audiences to be served by the results.</a:t>
            </a:r>
          </a:p>
          <a:p>
            <a:pPr indent="-228600" lvl="0" marL="228600" marR="0" rtl="0" algn="l">
              <a:spcBef>
                <a:spcPts val="0"/>
              </a:spcBef>
              <a:buClr>
                <a:schemeClr val="dk1"/>
              </a:buClr>
              <a:buSzPct val="100000"/>
              <a:buFont typeface="Souce Sans Pro"/>
              <a:buAutoNum type="arabicPeriod"/>
            </a:pPr>
            <a:r>
              <a:rPr b="0" baseline="0" i="0" lang="en-US" sz="1100" u="none" cap="none" strike="noStrike">
                <a:solidFill>
                  <a:schemeClr val="dk1"/>
                </a:solidFill>
                <a:latin typeface="Source Sans Pro"/>
                <a:ea typeface="Source Sans Pro"/>
                <a:cs typeface="Source Sans Pro"/>
                <a:sym typeface="Source Sans Pro"/>
              </a:rPr>
              <a:t>Demonstrate that an appropriate evaluation procedure is included for every project objective.</a:t>
            </a:r>
          </a:p>
          <a:p>
            <a:pPr indent="-228600" lvl="0" marL="228600" marR="0" rtl="0" algn="l">
              <a:spcBef>
                <a:spcPts val="0"/>
              </a:spcBef>
              <a:buClr>
                <a:schemeClr val="dk1"/>
              </a:buClr>
              <a:buSzPct val="100000"/>
              <a:buFont typeface="Souce Sans Pro"/>
              <a:buAutoNum type="arabicPeriod"/>
            </a:pPr>
            <a:r>
              <a:rPr b="0" baseline="0" i="0" lang="en-US" sz="1100" u="none" cap="none" strike="noStrike">
                <a:solidFill>
                  <a:schemeClr val="dk1"/>
                </a:solidFill>
                <a:latin typeface="Source Sans Pro"/>
                <a:ea typeface="Source Sans Pro"/>
                <a:cs typeface="Source Sans Pro"/>
                <a:sym typeface="Source Sans Pro"/>
              </a:rPr>
              <a:t>Provide a general organizational plan or model for your evaluation.</a:t>
            </a:r>
          </a:p>
          <a:p>
            <a:pPr indent="-228600" lvl="0" marL="228600" marR="0" rtl="0" algn="l">
              <a:spcBef>
                <a:spcPts val="0"/>
              </a:spcBef>
              <a:buClr>
                <a:schemeClr val="dk1"/>
              </a:buClr>
              <a:buSzPct val="100000"/>
              <a:buFont typeface="Souce Sans Pro"/>
              <a:buAutoNum type="arabicPeriod"/>
            </a:pPr>
            <a:r>
              <a:rPr b="0" baseline="0" i="0" lang="en-US" sz="1100" u="none" cap="none" strike="noStrike">
                <a:solidFill>
                  <a:schemeClr val="dk1"/>
                </a:solidFill>
                <a:latin typeface="Source Sans Pro"/>
                <a:ea typeface="Source Sans Pro"/>
                <a:cs typeface="Source Sans Pro"/>
                <a:sym typeface="Source Sans Pro"/>
              </a:rPr>
              <a:t>Demonstrate that the scope of the evaluation is appropriate for the project. To the extent is the project practical, relevant, and generalizable.</a:t>
            </a:r>
          </a:p>
          <a:p>
            <a:pPr indent="-228600" lvl="0" marL="228600" marR="0" rtl="0" algn="l">
              <a:spcBef>
                <a:spcPts val="0"/>
              </a:spcBef>
              <a:buClr>
                <a:schemeClr val="dk1"/>
              </a:buClr>
              <a:buSzPct val="100000"/>
              <a:buFont typeface="Souce Sans Pro"/>
              <a:buAutoNum type="arabicPeriod"/>
            </a:pPr>
            <a:r>
              <a:rPr b="0" baseline="0" i="0" lang="en-US" sz="1100" u="none" cap="none" strike="noStrike">
                <a:solidFill>
                  <a:schemeClr val="dk1"/>
                </a:solidFill>
                <a:latin typeface="Source Sans Pro"/>
                <a:ea typeface="Source Sans Pro"/>
                <a:cs typeface="Source Sans Pro"/>
                <a:sym typeface="Source Sans Pro"/>
              </a:rPr>
              <a:t>Describe what information will be needed to complete the evaluation, the potential sources for this information and the instruments that will be used for its collection.</a:t>
            </a:r>
          </a:p>
          <a:p>
            <a:pPr indent="-228600" lvl="0" marL="228600" marR="0" rtl="0" algn="l">
              <a:spcBef>
                <a:spcPts val="0"/>
              </a:spcBef>
              <a:buClr>
                <a:schemeClr val="dk1"/>
              </a:buClr>
              <a:buSzPct val="100000"/>
              <a:buFont typeface="Souce Sans Pro"/>
              <a:buAutoNum type="arabicPeriod"/>
            </a:pPr>
            <a:r>
              <a:rPr b="0" baseline="0" i="0" lang="en-US" sz="1100" u="none" cap="none" strike="noStrike">
                <a:solidFill>
                  <a:schemeClr val="dk1"/>
                </a:solidFill>
                <a:latin typeface="Source Sans Pro"/>
                <a:ea typeface="Source Sans Pro"/>
                <a:cs typeface="Source Sans Pro"/>
                <a:sym typeface="Source Sans Pro"/>
              </a:rPr>
              <a:t>Clearly summarize any reports to be provided to the funding source based on the evaluation, and generally describe their content and timing.</a:t>
            </a:r>
          </a:p>
          <a:p>
            <a:pPr indent="-158750" lvl="0" marL="228600" marR="0" rtl="0" algn="l">
              <a:spcBef>
                <a:spcPts val="0"/>
              </a:spcBef>
              <a:buClr>
                <a:schemeClr val="dk1"/>
              </a:buClr>
              <a:buFont typeface="Souce Sans Pro"/>
              <a:buNone/>
            </a:pPr>
            <a:r>
              <a:t/>
            </a:r>
            <a:endParaRPr b="0" baseline="0" i="0" sz="11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100" u="none" cap="none" strike="noStrike">
                <a:solidFill>
                  <a:schemeClr val="dk1"/>
                </a:solidFill>
                <a:latin typeface="Source Sans Pro"/>
                <a:ea typeface="Source Sans Pro"/>
                <a:cs typeface="Source Sans Pro"/>
                <a:sym typeface="Source Sans Pro"/>
              </a:rPr>
              <a:t>Writing tips:  Include a separate evaluation component for each project objective. Strengthen your evaluation section by including examples of surveys, questionnaires, data collection instruments, data analysis forms, and other evaluation methodologies in order to demonstrate the credibility of your evaluation section. If you use an outside evaluators, identify costs, credentials, and experience.  Evaluation sections are less likely to be included in basic research than training grants.  Replicability is the primary evaluation criteria in most basic science research proposals.</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3" name="Shape 213"/>
        <p:cNvGrpSpPr/>
        <p:nvPr/>
      </p:nvGrpSpPr>
      <p:grpSpPr>
        <a:xfrm>
          <a:off x="0" y="0"/>
          <a:ext cx="0" cy="0"/>
          <a:chOff x="0" y="0"/>
          <a:chExt cx="0" cy="0"/>
        </a:xfrm>
      </p:grpSpPr>
      <p:sp>
        <p:nvSpPr>
          <p:cNvPr id="214" name="Shape 214"/>
          <p:cNvSpPr/>
          <p:nvPr/>
        </p:nvSpPr>
        <p:spPr>
          <a:xfrm>
            <a:off x="2827127" y="-152400"/>
            <a:ext cx="3765773"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9EC8FF"/>
                </a:solidFill>
                <a:latin typeface="Source Sans Pro"/>
                <a:ea typeface="Source Sans Pro"/>
                <a:cs typeface="Source Sans Pro"/>
                <a:sym typeface="Source Sans Pro"/>
              </a:rPr>
              <a:t>Dissemination</a:t>
            </a:r>
            <a:r>
              <a:rPr b="1" baseline="0" i="0" lang="en-US" sz="5400" u="none" cap="none" strike="noStrike">
                <a:solidFill>
                  <a:srgbClr val="9EC8FF"/>
                </a:solidFill>
                <a:latin typeface="Source Sans Pro"/>
                <a:ea typeface="Source Sans Pro"/>
                <a:cs typeface="Source Sans Pro"/>
                <a:sym typeface="Source Sans Pro"/>
              </a:rPr>
              <a:t> </a:t>
            </a:r>
          </a:p>
        </p:txBody>
      </p:sp>
      <p:sp>
        <p:nvSpPr>
          <p:cNvPr id="215" name="Shape 215"/>
          <p:cNvSpPr txBox="1"/>
          <p:nvPr/>
        </p:nvSpPr>
        <p:spPr>
          <a:xfrm>
            <a:off x="609600" y="990600"/>
            <a:ext cx="8229600" cy="5047536"/>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Purpose: Dissemination is the means by which you let others know about your project; its purpose, methods, and accomplishments. As grants become more competitive, dissemination of results is increasingly important.  No longer is it sufficient to say you will submit a journal article or present a paper at a professional society meeting. Instead, specify the tentative titles, target journals, and submission dates.  Likewise, indicate which meetings will be attended, including dates and locations for presenting papers.</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Key points to include as you write the dissemination section</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Indicate why dissemination activities are important to your project.</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Clearly identify the intended outcome of the dissemination effort.</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Include a feasible and appropriate plan for dissemination.</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Succinctly describe any products resulting from the dissemination effort.</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Demonstrate that the applicant is well grounded in theory and research on the dissemination and utilization of knowledge.</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Provide sufficient detail on proposed dissemination procedures to justify the budget request.</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Specify clearly who will be responsible for dissemination and why the are capable.</a:t>
            </a:r>
          </a:p>
          <a:p>
            <a:pPr indent="-342900" lvl="0" marL="342900" marR="0" rtl="0" algn="l">
              <a:spcBef>
                <a:spcPts val="0"/>
              </a:spcBef>
              <a:buClr>
                <a:schemeClr val="dk1"/>
              </a:buClr>
              <a:buSzPct val="100000"/>
              <a:buFont typeface="Souce Sans Pro"/>
              <a:buAutoNum type="arabicPeriod"/>
            </a:pPr>
            <a:r>
              <a:rPr b="0" baseline="0" i="0" lang="en-US" sz="1400" u="none" cap="none" strike="noStrike">
                <a:solidFill>
                  <a:schemeClr val="dk1"/>
                </a:solidFill>
                <a:latin typeface="Source Sans Pro"/>
                <a:ea typeface="Source Sans Pro"/>
                <a:cs typeface="Source Sans Pro"/>
                <a:sym typeface="Source Sans Pro"/>
              </a:rPr>
              <a:t>Indicate why the dissemination will get eh necessary information to the appropriate audiences in a form they can use when needed.</a:t>
            </a:r>
          </a:p>
          <a:p>
            <a:pPr indent="-254000" lvl="0" marL="342900" marR="0" rtl="0" algn="l">
              <a:spcBef>
                <a:spcPts val="0"/>
              </a:spcBef>
              <a:buClr>
                <a:schemeClr val="dk1"/>
              </a:buClr>
              <a:buFont typeface="Souce Sans Pro"/>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Writing tips: You will have to choose which dissemination option is best for your proposal. Examples are:  project newsletter, conferences and seminars, site visits, interim working papers, convention papers, journal articles, pamphlets, books or manuals, displays at meetings, demonstrations, audiovisual materials, speeches, press releases, posting on computer networks, or executive fax summaries. </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9" name="Shape 219"/>
        <p:cNvGrpSpPr/>
        <p:nvPr/>
      </p:nvGrpSpPr>
      <p:grpSpPr>
        <a:xfrm>
          <a:off x="0" y="0"/>
          <a:ext cx="0" cy="0"/>
          <a:chOff x="0" y="0"/>
          <a:chExt cx="0" cy="0"/>
        </a:xfrm>
      </p:grpSpPr>
      <p:sp>
        <p:nvSpPr>
          <p:cNvPr id="220" name="Shape 220"/>
          <p:cNvSpPr/>
          <p:nvPr/>
        </p:nvSpPr>
        <p:spPr>
          <a:xfrm>
            <a:off x="3386305" y="0"/>
            <a:ext cx="1964703"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03A8A4"/>
                </a:solidFill>
                <a:latin typeface="Source Sans Pro"/>
                <a:ea typeface="Source Sans Pro"/>
                <a:cs typeface="Source Sans Pro"/>
                <a:sym typeface="Source Sans Pro"/>
              </a:rPr>
              <a:t>Budgets</a:t>
            </a:r>
          </a:p>
        </p:txBody>
      </p:sp>
      <p:sp>
        <p:nvSpPr>
          <p:cNvPr id="221" name="Shape 221"/>
          <p:cNvSpPr txBox="1"/>
          <p:nvPr/>
        </p:nvSpPr>
        <p:spPr>
          <a:xfrm>
            <a:off x="381000" y="609600"/>
            <a:ext cx="8305799" cy="5447644"/>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Purpose:  </a:t>
            </a:r>
            <a:r>
              <a:rPr b="0" baseline="0" i="0" lang="en-US" sz="1200" u="none" cap="none" strike="noStrike">
                <a:solidFill>
                  <a:schemeClr val="dk1"/>
                </a:solidFill>
                <a:latin typeface="Source Sans Pro"/>
                <a:ea typeface="Source Sans Pro"/>
                <a:cs typeface="Source Sans Pro"/>
                <a:sym typeface="Source Sans Pro"/>
              </a:rPr>
              <a:t>The project budget is more than just a statement of proposed expenditures; it is an alternate way of expressing your project.  Programs officers will look at your budget to see how well it fits your proposed activities.  Incomplete budgets are examples of sloppy preparation. Inflated budgets are a signal of waste. Budgets that are too low cast doubt on the planning ability of the applicant.  In essence, your budget is as much a credibility statement as your project narrative.</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Direct Costs: </a:t>
            </a:r>
            <a:r>
              <a:rPr b="0" baseline="0" i="0" lang="en-US" sz="1200" u="none" cap="none" strike="noStrike">
                <a:solidFill>
                  <a:schemeClr val="dk1"/>
                </a:solidFill>
                <a:latin typeface="Source Sans Pro"/>
                <a:ea typeface="Source Sans Pro"/>
                <a:cs typeface="Source Sans Pro"/>
                <a:sym typeface="Source Sans Pro"/>
              </a:rPr>
              <a:t>Costs that are line items listed in the budget as an explicit project expenditure.  These costs are usually categorized  unto personnel (people) and non-personnel (things) components. Personnel costs include such items as salaries, wages, consultant fees, and fringe benefits.  Non-personnel costs include such items as equipment, supplies, travel and publication charges. </a:t>
            </a:r>
            <a:r>
              <a:rPr b="0" baseline="0" i="1" lang="en-US" sz="1200" u="none" cap="none" strike="noStrike">
                <a:solidFill>
                  <a:schemeClr val="dk1"/>
                </a:solidFill>
                <a:latin typeface="Source Sans Pro"/>
                <a:ea typeface="Source Sans Pro"/>
                <a:cs typeface="Source Sans Pro"/>
                <a:sym typeface="Source Sans Pro"/>
              </a:rPr>
              <a:t>Space and utilities may be reflected as direct costs or included as a part of our indirect cost rates.</a:t>
            </a:r>
          </a:p>
          <a:p>
            <a:pPr indent="0" lvl="0" marL="0" marR="0" rtl="0" algn="l">
              <a:spcBef>
                <a:spcPts val="0"/>
              </a:spcBef>
              <a:buNone/>
            </a:pPr>
            <a:r>
              <a:t/>
            </a:r>
            <a:endParaRPr b="0" baseline="0" i="1"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Indirect Costs:</a:t>
            </a:r>
            <a:r>
              <a:rPr b="0" baseline="0" i="0" lang="en-US" sz="1200" u="none" cap="none" strike="noStrike">
                <a:solidFill>
                  <a:schemeClr val="dk1"/>
                </a:solidFill>
                <a:latin typeface="Source Sans Pro"/>
                <a:ea typeface="Source Sans Pro"/>
                <a:cs typeface="Source Sans Pro"/>
                <a:sym typeface="Source Sans Pro"/>
              </a:rPr>
              <a:t>  Costs that are not directly listed in the budget and yet are costs incurred in the project.  Indirect costs are real costs that are hard to pin down, such as payroll and accounting, library usage, space, equipment, and general project administration.  </a:t>
            </a:r>
            <a:r>
              <a:rPr b="0" baseline="0" i="1" lang="en-US" sz="1200" u="none" cap="none" strike="noStrike">
                <a:solidFill>
                  <a:schemeClr val="dk1"/>
                </a:solidFill>
                <a:latin typeface="Source Sans Pro"/>
                <a:ea typeface="Source Sans Pro"/>
                <a:cs typeface="Source Sans Pro"/>
                <a:sym typeface="Source Sans Pro"/>
              </a:rPr>
              <a:t>Rather than calculating a strict  cost accounting of these nebulous factors, many sponsors allow you to calculate a percentage of your direct costs and add it you r budget request.</a:t>
            </a:r>
          </a:p>
          <a:p>
            <a:pPr indent="0" lvl="0" marL="0" marR="0" rtl="0" algn="l">
              <a:spcBef>
                <a:spcPts val="0"/>
              </a:spcBef>
              <a:buNone/>
            </a:pPr>
            <a:r>
              <a:t/>
            </a:r>
            <a:endParaRPr b="1" baseline="0" i="1"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The federal government uses the term indirect costs to refer to these extra project operating costs. These costs are usually figured as a percentage of the grant, either of the total direct costs or the total project salaries and wages.  Organizations that regularly receive federal grants have a approved federal indirect cost rate that is included in the budgets of federal proposals. </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Foundations usually use the term administrative costs rather than indirect costs when referring to extra project operating costs , though the terms are interchangeable.  Foundations vary considerably in their policies regarding the allow ability of administrative costs. Some will pay administrative costs on grants, and their application guidelines specify the allowable percentage of the total direct costs. Others say explicitly in their application materials that they do not allow administrative costs. </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In contrast to governments and foundations, and corporations use the term overhead to mean administrative or indirect costs.  As business professionals, they are accustomed to the concept of overhead and are apt to have a fairly high overhead rate. In most instances, corporate application materials do not specify a policy regarding payment of overhead. You can either ask what their policy is or include all costs as direct cost items.   </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5" name="Shape 225"/>
        <p:cNvGrpSpPr/>
        <p:nvPr/>
      </p:nvGrpSpPr>
      <p:grpSpPr>
        <a:xfrm>
          <a:off x="0" y="0"/>
          <a:ext cx="0" cy="0"/>
          <a:chOff x="0" y="0"/>
          <a:chExt cx="0" cy="0"/>
        </a:xfrm>
      </p:grpSpPr>
      <p:sp>
        <p:nvSpPr>
          <p:cNvPr id="226" name="Shape 226"/>
          <p:cNvSpPr/>
          <p:nvPr/>
        </p:nvSpPr>
        <p:spPr>
          <a:xfrm>
            <a:off x="2112723" y="0"/>
            <a:ext cx="4511876"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03A8A4"/>
                </a:solidFill>
                <a:latin typeface="Source Sans Pro"/>
                <a:ea typeface="Source Sans Pro"/>
                <a:cs typeface="Source Sans Pro"/>
                <a:sym typeface="Source Sans Pro"/>
              </a:rPr>
              <a:t>Budgets continued..</a:t>
            </a:r>
          </a:p>
        </p:txBody>
      </p:sp>
      <p:sp>
        <p:nvSpPr>
          <p:cNvPr id="227" name="Shape 227"/>
          <p:cNvSpPr txBox="1"/>
          <p:nvPr/>
        </p:nvSpPr>
        <p:spPr>
          <a:xfrm>
            <a:off x="228600" y="990600"/>
            <a:ext cx="8686800" cy="563231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Cost Sharing:  </a:t>
            </a:r>
            <a:r>
              <a:rPr b="0" baseline="0" i="0" lang="en-US" sz="1200" u="none" cap="none" strike="noStrike">
                <a:solidFill>
                  <a:schemeClr val="dk1"/>
                </a:solidFill>
                <a:latin typeface="Source Sans Pro"/>
                <a:ea typeface="Source Sans Pro"/>
                <a:cs typeface="Source Sans Pro"/>
                <a:sym typeface="Source Sans Pro"/>
              </a:rPr>
              <a:t>Costs that your organization will contribute to the total project costs.  You may contribute partial personnel costs, space, volunteer time, or other costs towards the total project expenses.  Your cost sharing may be in  the form of a “hard” dollar match or by donating “in-kind” contributions.  In-kind contributions are costs that do not require a cash layout yet would cost real dollars if you had to pay for services rendered. </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Key points to include as you write your budget</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Provide sufficient resources to carry out your project.</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Include a budget narrative that justifies major budget categories.</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Present the budget in the format desired by the sponsor.</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Provide sufficient detail so the reviewer can understand how various budget items were calculated.</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Separate direct costs from indirect costs and describe what is covered in the latter.</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Relate budget items to project objectives.</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Include any attachments or special appendices to justify unusual requests.</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Identify evaluation and dissemination costs.</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Writing tips:  Make sure that your calculations are as clear as possible.. </a:t>
            </a:r>
          </a:p>
          <a:p>
            <a:pPr indent="0" lvl="0" marL="0" marR="0" rtl="0" algn="l">
              <a:spcBef>
                <a:spcPts val="0"/>
              </a:spcBef>
              <a:buSzPct val="25000"/>
              <a:buNone/>
            </a:pPr>
            <a:r>
              <a:rPr b="0" baseline="0" i="1" lang="en-US" sz="1200" u="none" cap="none" strike="noStrike">
                <a:solidFill>
                  <a:schemeClr val="dk1"/>
                </a:solidFill>
                <a:latin typeface="Source Sans Pro"/>
                <a:ea typeface="Source Sans Pro"/>
                <a:cs typeface="Source Sans Pro"/>
                <a:sym typeface="Source Sans Pro"/>
              </a:rPr>
              <a:t>Example</a:t>
            </a:r>
            <a:r>
              <a:rPr b="0" baseline="0" i="0" lang="en-US" sz="1200" u="none" cap="none" strike="noStrike">
                <a:solidFill>
                  <a:schemeClr val="dk1"/>
                </a:solidFill>
                <a:latin typeface="Source Sans Pro"/>
                <a:ea typeface="Source Sans Pro"/>
                <a:cs typeface="Source Sans Pro"/>
                <a:sym typeface="Source Sans Pro"/>
              </a:rPr>
              <a:t>  Fuzzy =Travel =$324.00       Specific= Local mileage for project director, </a:t>
            </a:r>
            <a:r>
              <a:rPr b="0" baseline="0" i="0" lang="en-US" sz="1200" u="sng" cap="none" strike="noStrike">
                <a:solidFill>
                  <a:schemeClr val="hlink"/>
                </a:solidFill>
                <a:latin typeface="Source Sans Pro"/>
                <a:ea typeface="Source Sans Pro"/>
                <a:cs typeface="Source Sans Pro"/>
                <a:sym typeface="Source Sans Pro"/>
                <a:hlinkClick r:id="rId3"/>
              </a:rPr>
              <a:t>100/mi/mo@.27/mi</a:t>
            </a:r>
            <a:r>
              <a:rPr b="0" baseline="0" i="0" lang="en-US" sz="1200" u="none" cap="none" strike="noStrike">
                <a:solidFill>
                  <a:schemeClr val="dk1"/>
                </a:solidFill>
                <a:latin typeface="Source Sans Pro"/>
                <a:ea typeface="Source Sans Pro"/>
                <a:cs typeface="Source Sans Pro"/>
                <a:sym typeface="Source Sans Pro"/>
              </a:rPr>
              <a:t> X 12 mos. +$324.00  Indicate name, location, and date.</a:t>
            </a: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Estimate office supplies at an average per year and per person. List the components of your fringe benefit rate; indicate if they include FICA, health, life, dental or disability insurance, and other benefits. In multi-year budgets allow for annual increases; indicate annual percent increases. If the project  is to occur in phases identify the costs associated with each phase.  Don’t overlook budget support for things as service or maintenance contracts, insurance, shipping or installation.  If you anticipate training costs associated with the purchase of new equipment, include those costs in your budget as well.  Include a budget narrative immediately following your budget to explain or justify any unusual expenditure items, even if one is not required by the sponsor. </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Some sponsors expect you to continue funding your project after the grant expires. If you have a financing plan for future funding briefly outline it.  Other fund raising options include; membership fees, user charges, local organizations, other granting agencies, wealthy individuals, product sales, publications, service fees, direct mail, bequests, memorial gifts, telethons, and capital campaigns. </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1" name="Shape 231"/>
        <p:cNvGrpSpPr/>
        <p:nvPr/>
      </p:nvGrpSpPr>
      <p:grpSpPr>
        <a:xfrm>
          <a:off x="0" y="0"/>
          <a:ext cx="0" cy="0"/>
          <a:chOff x="0" y="0"/>
          <a:chExt cx="0" cy="0"/>
        </a:xfrm>
      </p:grpSpPr>
      <p:sp>
        <p:nvSpPr>
          <p:cNvPr id="232" name="Shape 232"/>
          <p:cNvSpPr/>
          <p:nvPr/>
        </p:nvSpPr>
        <p:spPr>
          <a:xfrm>
            <a:off x="3124199" y="-152400"/>
            <a:ext cx="2590197"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9EC8FF"/>
                </a:solidFill>
                <a:latin typeface="Source Sans Pro"/>
                <a:ea typeface="Source Sans Pro"/>
                <a:cs typeface="Source Sans Pro"/>
                <a:sym typeface="Source Sans Pro"/>
              </a:rPr>
              <a:t>Abstract</a:t>
            </a:r>
          </a:p>
        </p:txBody>
      </p:sp>
      <p:sp>
        <p:nvSpPr>
          <p:cNvPr id="233" name="Shape 233"/>
          <p:cNvSpPr txBox="1"/>
          <p:nvPr/>
        </p:nvSpPr>
        <p:spPr>
          <a:xfrm>
            <a:off x="640079" y="770929"/>
            <a:ext cx="7848599" cy="5293756"/>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Purpose:  </a:t>
            </a:r>
            <a:r>
              <a:rPr b="0" baseline="0" i="0" lang="en-US" sz="1600" u="none" cap="none" strike="noStrike">
                <a:solidFill>
                  <a:schemeClr val="dk1"/>
                </a:solidFill>
                <a:latin typeface="Source Sans Pro"/>
                <a:ea typeface="Source Sans Pro"/>
                <a:cs typeface="Source Sans Pro"/>
                <a:sym typeface="Source Sans Pro"/>
              </a:rPr>
              <a:t>The abstract is usually the last written and the first read section of your proposal.  It should be carefully written, providing a cogent summary of your proposed project.  It should provide a quick overview of what you propose to do and clear understanding of the project’s significance, generalizability, and potential contribution.  Project end products should be clearly identified.  Of ten, proposal reviewers must write up a summary of your project for presentation to a larger review panel.  If you write a quality abstract, you make your reviewer’s job easier.  If the abstract is poorly written, the reviewer’s job is more difficult and your funding chances diminish.</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Key points to include as you write your abstract</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1. Does my abstract effectively summarize the project?</a:t>
            </a: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2. Does it place appropriate emphasis on the various proposal components?</a:t>
            </a: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3. Does it enumerate project outcomes?</a:t>
            </a: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4. Does it comply with length or word requirements of the sponsor?</a:t>
            </a: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5. Does it use key headings and subheadings to highlight proposal sections?</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Writing tips: Don’t write the abstract until you have completed the proposal.  Generally the abstract sections contains 250 - 500 words. Include at least one sentence on problem, objectives, and methods, using the major subheadings you used in your proposal.</a:t>
            </a:r>
          </a:p>
          <a:p>
            <a:pPr indent="0" lvl="0" marL="0" marR="0" rtl="0" algn="l">
              <a:spcBef>
                <a:spcPts val="0"/>
              </a:spcBef>
              <a:buNone/>
            </a:pPr>
            <a:r>
              <a:t/>
            </a:r>
            <a:endParaRPr b="0" baseline="0" i="0" sz="1800" u="none" cap="none" strike="noStrike">
              <a:solidFill>
                <a:schemeClr val="dk1"/>
              </a:solidFill>
              <a:latin typeface="Source Sans Pro"/>
              <a:ea typeface="Source Sans Pro"/>
              <a:cs typeface="Source Sans Pro"/>
              <a:sym typeface="Source Sans Pro"/>
            </a:endParaRP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7" name="Shape 237"/>
        <p:cNvGrpSpPr/>
        <p:nvPr/>
      </p:nvGrpSpPr>
      <p:grpSpPr>
        <a:xfrm>
          <a:off x="0" y="0"/>
          <a:ext cx="0" cy="0"/>
          <a:chOff x="0" y="0"/>
          <a:chExt cx="0" cy="0"/>
        </a:xfrm>
      </p:grpSpPr>
      <p:sp>
        <p:nvSpPr>
          <p:cNvPr id="238" name="Shape 238"/>
          <p:cNvSpPr/>
          <p:nvPr/>
        </p:nvSpPr>
        <p:spPr>
          <a:xfrm>
            <a:off x="2667000" y="-152400"/>
            <a:ext cx="3570209"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016295"/>
                </a:solidFill>
                <a:latin typeface="Source Sans Pro"/>
                <a:ea typeface="Source Sans Pro"/>
                <a:cs typeface="Source Sans Pro"/>
                <a:sym typeface="Source Sans Pro"/>
              </a:rPr>
              <a:t>Appendices</a:t>
            </a:r>
          </a:p>
        </p:txBody>
      </p:sp>
      <p:sp>
        <p:nvSpPr>
          <p:cNvPr id="239" name="Shape 239"/>
          <p:cNvSpPr txBox="1"/>
          <p:nvPr/>
        </p:nvSpPr>
        <p:spPr>
          <a:xfrm>
            <a:off x="685800" y="609600"/>
            <a:ext cx="7924799" cy="566308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Purpose: </a:t>
            </a:r>
            <a:r>
              <a:rPr b="0" baseline="0" i="0" lang="en-US" sz="1600" u="none" cap="none" strike="noStrike">
                <a:solidFill>
                  <a:schemeClr val="dk1"/>
                </a:solidFill>
                <a:latin typeface="Source Sans Pro"/>
                <a:ea typeface="Source Sans Pro"/>
                <a:cs typeface="Source Sans Pro"/>
                <a:sym typeface="Source Sans Pro"/>
              </a:rPr>
              <a:t>Appendices contain information peripheral to your proposal, such as reprints of articles, definitions of terms, subcontract data, consortia agreements, tabular data, certifications, lists of board members and officers with titles, recent annual reports, organizational charts, resumes, past success stories, significant case histories, agency publications, publicity, and letters of support.   Some grant-making agencies do not circulate copies of appendices when transmitting proposals to reviewers.(Ask your program office about this, and if materials are not circulated, include essential proposal in the narrative,) Nevertheless, the use of appendices is recommended, especially when page limits are sponsor imposed.</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Key points to include as you write your appendices</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1. Could reviewers evaluate the proposal without any appendix information?</a:t>
            </a: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2. Have strong letters of support and commitment been included?</a:t>
            </a: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3. Are assurances of cooperation provided in instances of inter-agency support?</a:t>
            </a: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4. Are the resumes included for all key project personnel and consultants? </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Writing tips; After your proposal is written, reread it to make sure your reviewers could make an informed funding decision without any appendix information.  Include strong letters of support and endorsement.  Attach assurances of cooperation in instances of interagency proposals. Be sure to include the resumes of all key project personnel, including consultants.</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3" name="Shape 243"/>
        <p:cNvGrpSpPr/>
        <p:nvPr/>
      </p:nvGrpSpPr>
      <p:grpSpPr>
        <a:xfrm>
          <a:off x="0" y="0"/>
          <a:ext cx="0" cy="0"/>
          <a:chOff x="0" y="0"/>
          <a:chExt cx="0" cy="0"/>
        </a:xfrm>
      </p:grpSpPr>
      <p:sp>
        <p:nvSpPr>
          <p:cNvPr id="244" name="Shape 244"/>
          <p:cNvSpPr txBox="1"/>
          <p:nvPr/>
        </p:nvSpPr>
        <p:spPr>
          <a:xfrm>
            <a:off x="304800" y="1143000"/>
            <a:ext cx="8534399" cy="452431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While you will obviously spend much time working on the content of your proposal, you should also pay attention to the appearance or design of your proposal. Just as clothing is important in the business world for establishing initial impressions, so, too, is the appearance of your proposal as it reaches the reviewer's hands. The proposal should "look" familiar to the reader. A familiar proposal is a friendly proposal. Look at the printed materials issued by the sponsor. Note their use of type size and style, white space, and headings. Structure your proposals to match the 1 private foundation’s publication preferences; when appropriate, use the same type size, style, layout, and headings as they do in their publications. Your proposal will look more credible when you consider these factors. </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As you learn about your audience and consider proposal appearance, try to anticipate which reading styles the reviewers are likely to use: skim reading, search reading, or critical reading. Recall that your earlier prospect research from a past reviewer or program officer identified the likely manner in which your proposal would be reviewed. Reviewers skim proposals when they have many pages to read in a very short time. Reviewers search proposals when they are following an evaluation sheet that assigns points to specific proposal sections. Reviewers always critically read proposals, especially when the reading occurs in the time luxury of a mail review. The following writing and editing tips are particularly appropriate for all three reading styles.</a:t>
            </a:r>
          </a:p>
        </p:txBody>
      </p:sp>
      <p:sp>
        <p:nvSpPr>
          <p:cNvPr id="245" name="Shape 245"/>
          <p:cNvSpPr/>
          <p:nvPr/>
        </p:nvSpPr>
        <p:spPr>
          <a:xfrm>
            <a:off x="840594" y="31095"/>
            <a:ext cx="7462811"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9EC8FF"/>
                </a:solidFill>
                <a:latin typeface="Source Sans Pro"/>
                <a:ea typeface="Source Sans Pro"/>
                <a:cs typeface="Source Sans Pro"/>
                <a:sym typeface="Source Sans Pro"/>
              </a:rPr>
              <a:t>PROPOSAL APPEARANCE</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9" name="Shape 249"/>
        <p:cNvGrpSpPr/>
        <p:nvPr/>
      </p:nvGrpSpPr>
      <p:grpSpPr>
        <a:xfrm>
          <a:off x="0" y="0"/>
          <a:ext cx="0" cy="0"/>
          <a:chOff x="0" y="0"/>
          <a:chExt cx="0" cy="0"/>
        </a:xfrm>
      </p:grpSpPr>
      <p:sp>
        <p:nvSpPr>
          <p:cNvPr id="250" name="Shape 250"/>
          <p:cNvSpPr/>
          <p:nvPr/>
        </p:nvSpPr>
        <p:spPr>
          <a:xfrm>
            <a:off x="1417488" y="-76200"/>
            <a:ext cx="6288708"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515151"/>
                </a:solidFill>
                <a:latin typeface="Source Sans Pro"/>
                <a:ea typeface="Source Sans Pro"/>
                <a:cs typeface="Source Sans Pro"/>
                <a:sym typeface="Source Sans Pro"/>
              </a:rPr>
              <a:t>Proposal Writing Tips</a:t>
            </a:r>
          </a:p>
        </p:txBody>
      </p:sp>
      <p:sp>
        <p:nvSpPr>
          <p:cNvPr id="251" name="Shape 251"/>
          <p:cNvSpPr txBox="1"/>
          <p:nvPr/>
        </p:nvSpPr>
        <p:spPr>
          <a:xfrm>
            <a:off x="294642" y="847129"/>
            <a:ext cx="8534399" cy="553997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Read and reread proposal guidelines--and believe them! Use the guidelines and the reviewer’s evaluation form, if available, as a basis for creating your proposal outline. Strengthen your proposal by following the format tips that experienced proposal writers use. </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Bold Type: </a:t>
            </a:r>
            <a:r>
              <a:rPr b="0" baseline="0" i="0" lang="en-US" sz="1400" u="none" cap="none" strike="noStrike">
                <a:solidFill>
                  <a:schemeClr val="dk1"/>
                </a:solidFill>
                <a:latin typeface="Source Sans Pro"/>
                <a:ea typeface="Source Sans Pro"/>
                <a:cs typeface="Source Sans Pro"/>
                <a:sym typeface="Source Sans Pro"/>
              </a:rPr>
              <a:t>Bold type is easier to read than underlining, italics, or all capital letters as a means of creating emphasis. Use bold type to emphasize key words and ideas, but avoid overemphasis. </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Lists: </a:t>
            </a:r>
            <a:r>
              <a:rPr b="0" baseline="0" i="0" lang="en-US" sz="1400" u="none" cap="none" strike="noStrike">
                <a:solidFill>
                  <a:schemeClr val="dk1"/>
                </a:solidFill>
                <a:latin typeface="Source Sans Pro"/>
                <a:ea typeface="Source Sans Pro"/>
                <a:cs typeface="Source Sans Pro"/>
                <a:sym typeface="Source Sans Pro"/>
              </a:rPr>
              <a:t>Lists help to get the message to the reader with a sense of immediacy, without being wordy. Furthermore, because lists are easy for readers to skim, they convey chunks of information quickly. Use a numbered list when items need to be examined in a specific sequence. Use a bulleted list when items are all equally important. </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Ragged Right Margins: </a:t>
            </a:r>
            <a:r>
              <a:rPr b="0" baseline="0" i="0" lang="en-US" sz="1400" u="none" cap="none" strike="noStrike">
                <a:solidFill>
                  <a:schemeClr val="dk1"/>
                </a:solidFill>
                <a:latin typeface="Source Sans Pro"/>
                <a:ea typeface="Source Sans Pro"/>
                <a:cs typeface="Source Sans Pro"/>
                <a:sym typeface="Source Sans Pro"/>
              </a:rPr>
              <a:t>A ragged right margin is easier to read than one that is right justified because the proportional spacing slows readability. It is easier for the reader's eye to track from the end of one line to the beginning of the next line when the right-hand margins are jagged. </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Type Size: </a:t>
            </a:r>
            <a:r>
              <a:rPr b="0" baseline="0" i="0" lang="en-US" sz="1400" u="none" cap="none" strike="noStrike">
                <a:solidFill>
                  <a:schemeClr val="dk1"/>
                </a:solidFill>
                <a:latin typeface="Source Sans Pro"/>
                <a:ea typeface="Source Sans Pro"/>
                <a:cs typeface="Source Sans Pro"/>
                <a:sym typeface="Source Sans Pro"/>
              </a:rPr>
              <a:t>Adjust your word processing program for a 12-point type style. Text smaller than 12-point becomes difficult to read and makes the reviewer’s job harder. Rather than reducing type size to make all your ideas fit on the page, try tightening sentences and editing wordy phrases. </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Type Style</a:t>
            </a:r>
            <a:r>
              <a:rPr b="0" baseline="0" i="0" lang="en-US" sz="1400" u="none" cap="none" strike="noStrike">
                <a:solidFill>
                  <a:schemeClr val="dk1"/>
                </a:solidFill>
                <a:latin typeface="Source Sans Pro"/>
                <a:ea typeface="Source Sans Pro"/>
                <a:cs typeface="Source Sans Pro"/>
                <a:sym typeface="Source Sans Pro"/>
              </a:rPr>
              <a:t>: If a type style is not specified in the application guidelines, consider using serif typefaces for the text of your proposal and sans serif typefaces for titles and headings. Serif type styles such as Times Roman and Courier have small strokes that finish off the main stroke of a letter and make it easier to read. Sans serif type styles such as Universal and Arial, which do not have the small finishing strokes, are ideal for titles and headings because they stand off from the body of the text. Avoid using ornate type styles, such as Cloister Black and Freestyle Script, which are hard to read and distract from the content of the proposal</a:t>
            </a:r>
            <a:r>
              <a:rPr b="0" baseline="0" i="0" lang="en-US" sz="1800" u="none" cap="none" strike="noStrike">
                <a:solidFill>
                  <a:schemeClr val="dk1"/>
                </a:solidFill>
                <a:latin typeface="Source Sans Pro"/>
                <a:ea typeface="Source Sans Pro"/>
                <a:cs typeface="Source Sans Pro"/>
                <a:sym typeface="Source Sans Pro"/>
              </a:rPr>
              <a:t>.</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3" name="Shape 93"/>
        <p:cNvGrpSpPr/>
        <p:nvPr/>
      </p:nvGrpSpPr>
      <p:grpSpPr>
        <a:xfrm>
          <a:off x="0" y="0"/>
          <a:ext cx="0" cy="0"/>
          <a:chOff x="0" y="0"/>
          <a:chExt cx="0" cy="0"/>
        </a:xfrm>
      </p:grpSpPr>
      <p:sp>
        <p:nvSpPr>
          <p:cNvPr id="94" name="Shape 94"/>
          <p:cNvSpPr/>
          <p:nvPr/>
        </p:nvSpPr>
        <p:spPr>
          <a:xfrm>
            <a:off x="1616674" y="1447800"/>
            <a:ext cx="5858783" cy="378565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8000" u="none" cap="none" strike="noStrike">
                <a:solidFill>
                  <a:srgbClr val="D3F0FF"/>
                </a:solidFill>
                <a:latin typeface="Source Sans Pro"/>
                <a:ea typeface="Source Sans Pro"/>
                <a:cs typeface="Source Sans Pro"/>
                <a:sym typeface="Source Sans Pro"/>
              </a:rPr>
              <a:t>Grants </a:t>
            </a:r>
          </a:p>
          <a:p>
            <a:pPr indent="0" lvl="0" marL="0" marR="0" rtl="0" algn="ctr">
              <a:spcBef>
                <a:spcPts val="0"/>
              </a:spcBef>
              <a:buSzPct val="25000"/>
              <a:buNone/>
            </a:pPr>
            <a:r>
              <a:rPr b="1" baseline="0" i="0" lang="en-US" sz="8000" u="none" cap="none" strike="noStrike">
                <a:solidFill>
                  <a:srgbClr val="D3F0FF"/>
                </a:solidFill>
                <a:latin typeface="Source Sans Pro"/>
                <a:ea typeface="Source Sans Pro"/>
                <a:cs typeface="Source Sans Pro"/>
                <a:sym typeface="Source Sans Pro"/>
              </a:rPr>
              <a:t>&amp; </a:t>
            </a:r>
          </a:p>
          <a:p>
            <a:pPr indent="0" lvl="0" marL="0" marR="0" rtl="0" algn="ctr">
              <a:spcBef>
                <a:spcPts val="0"/>
              </a:spcBef>
              <a:buSzPct val="25000"/>
              <a:buNone/>
            </a:pPr>
            <a:r>
              <a:rPr b="1" baseline="0" i="0" lang="en-US" sz="8000" u="none" cap="none" strike="noStrike">
                <a:solidFill>
                  <a:srgbClr val="D3F0FF"/>
                </a:solidFill>
                <a:latin typeface="Source Sans Pro"/>
                <a:ea typeface="Source Sans Pro"/>
                <a:cs typeface="Source Sans Pro"/>
                <a:sym typeface="Source Sans Pro"/>
              </a:rPr>
              <a:t>Grant Writing</a:t>
            </a: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5" name="Shape 255"/>
        <p:cNvGrpSpPr/>
        <p:nvPr/>
      </p:nvGrpSpPr>
      <p:grpSpPr>
        <a:xfrm>
          <a:off x="0" y="0"/>
          <a:ext cx="0" cy="0"/>
          <a:chOff x="0" y="0"/>
          <a:chExt cx="0" cy="0"/>
        </a:xfrm>
      </p:grpSpPr>
      <p:sp>
        <p:nvSpPr>
          <p:cNvPr id="256" name="Shape 256"/>
          <p:cNvSpPr/>
          <p:nvPr/>
        </p:nvSpPr>
        <p:spPr>
          <a:xfrm>
            <a:off x="1970163" y="-152400"/>
            <a:ext cx="5132558"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D3F0FF"/>
                </a:solidFill>
                <a:latin typeface="Source Sans Pro"/>
                <a:ea typeface="Source Sans Pro"/>
                <a:cs typeface="Source Sans Pro"/>
                <a:sym typeface="Source Sans Pro"/>
              </a:rPr>
              <a:t>Proposal Editing Tips</a:t>
            </a:r>
          </a:p>
        </p:txBody>
      </p:sp>
      <p:sp>
        <p:nvSpPr>
          <p:cNvPr id="257" name="Shape 257"/>
          <p:cNvSpPr txBox="1"/>
          <p:nvPr/>
        </p:nvSpPr>
        <p:spPr>
          <a:xfrm>
            <a:off x="304800" y="533400"/>
            <a:ext cx="8534399" cy="5816977"/>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Successful grantseekers estimate they spend 25 percent of their time writing the first draft of their proposal and 75 percent of their time editing it. Editing is a multistage process: edit for only one feature at a time. The multiple editing loops through the proposal ensure that all elements are presented with punch and persuasion.</a:t>
            </a: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 </a:t>
            </a:r>
          </a:p>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Headings: </a:t>
            </a:r>
            <a:r>
              <a:rPr b="0" baseline="0" i="0" lang="en-US" sz="1200" u="none" cap="none" strike="noStrike">
                <a:solidFill>
                  <a:schemeClr val="dk1"/>
                </a:solidFill>
                <a:latin typeface="Source Sans Pro"/>
                <a:ea typeface="Source Sans Pro"/>
                <a:cs typeface="Source Sans Pro"/>
                <a:sym typeface="Source Sans Pro"/>
              </a:rPr>
              <a:t>Headings and subheadings act like a table of contents placed directly in your proposal text; that is, at a glance they reveal the main ideas and the organization of your proposal to the reader. Ask your program officer for a copy of the reviewer's evaluation form, and use those same headings and subheadings in your proposal. If a reviewer's evaluation form is not available, use headings and subheadings that are specific to your proposal. </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Page Numbering: </a:t>
            </a:r>
            <a:r>
              <a:rPr b="0" baseline="0" i="0" lang="en-US" sz="1200" u="none" cap="none" strike="noStrike">
                <a:solidFill>
                  <a:schemeClr val="dk1"/>
                </a:solidFill>
                <a:latin typeface="Source Sans Pro"/>
                <a:ea typeface="Source Sans Pro"/>
                <a:cs typeface="Source Sans Pro"/>
                <a:sym typeface="Source Sans Pro"/>
              </a:rPr>
              <a:t>Place page numbers in the top right or bottom center of the pages of your proposal. Do not number the first page.</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Proofreading</a:t>
            </a:r>
            <a:r>
              <a:rPr b="0" baseline="0" i="0" lang="en-US" sz="1200" u="none" cap="none" strike="noStrike">
                <a:solidFill>
                  <a:schemeClr val="dk1"/>
                </a:solidFill>
                <a:latin typeface="Source Sans Pro"/>
                <a:ea typeface="Source Sans Pro"/>
                <a:cs typeface="Source Sans Pro"/>
                <a:sym typeface="Source Sans Pro"/>
              </a:rPr>
              <a:t>: Proofread and proofread your proposal. Proofread your proposals in multiple readings, looking for different features on each reading. As you proofread, look at </a:t>
            </a:r>
          </a:p>
          <a:p>
            <a:pPr indent="-342900" lvl="0" marL="342900" marR="0" rtl="0" algn="l">
              <a:spcBef>
                <a:spcPts val="0"/>
              </a:spcBef>
              <a:buClr>
                <a:schemeClr val="dk1"/>
              </a:buClr>
              <a:buSzPct val="100000"/>
              <a:buFont typeface="Source Sans Pro"/>
              <a:buAutoNum type="arabicPeriod"/>
            </a:pPr>
            <a:r>
              <a:rPr b="0" baseline="0" i="0" lang="en-US" sz="1200" u="none" cap="none" strike="noStrike">
                <a:solidFill>
                  <a:schemeClr val="dk1"/>
                </a:solidFill>
                <a:latin typeface="Source Sans Pro"/>
                <a:ea typeface="Source Sans Pro"/>
                <a:cs typeface="Source Sans Pro"/>
                <a:sym typeface="Source Sans Pro"/>
              </a:rPr>
              <a:t>Content and Organization: Does your proposal have enough substance? Are your ideas complete? Is your organization logical? </a:t>
            </a:r>
          </a:p>
          <a:p>
            <a:pPr indent="-342900" lvl="0" marL="342900" marR="0" rtl="0" algn="l">
              <a:spcBef>
                <a:spcPts val="0"/>
              </a:spcBef>
              <a:buClr>
                <a:schemeClr val="dk1"/>
              </a:buClr>
              <a:buSzPct val="100000"/>
              <a:buFont typeface="Source Sans Pro"/>
              <a:buAutoNum type="arabicPeriod"/>
            </a:pPr>
            <a:r>
              <a:rPr b="0" baseline="0" i="0" lang="en-US" sz="1200" u="none" cap="none" strike="noStrike">
                <a:solidFill>
                  <a:schemeClr val="dk1"/>
                </a:solidFill>
                <a:latin typeface="Source Sans Pro"/>
                <a:ea typeface="Source Sans Pro"/>
                <a:cs typeface="Source Sans Pro"/>
                <a:sym typeface="Source Sans Pro"/>
              </a:rPr>
              <a:t>Clarity: Have you included appropriate transitions? Are ideas expressed clearly? Are all acronyms defined? </a:t>
            </a:r>
          </a:p>
          <a:p>
            <a:pPr indent="-342900" lvl="0" marL="342900" marR="0" rtl="0" algn="l">
              <a:spcBef>
                <a:spcPts val="0"/>
              </a:spcBef>
              <a:buClr>
                <a:schemeClr val="dk1"/>
              </a:buClr>
              <a:buSzPct val="100000"/>
              <a:buFont typeface="Source Sans Pro"/>
              <a:buAutoNum type="arabicPeriod"/>
            </a:pPr>
            <a:r>
              <a:rPr b="0" baseline="0" i="0" lang="en-US" sz="1200" u="none" cap="none" strike="noStrike">
                <a:solidFill>
                  <a:schemeClr val="dk1"/>
                </a:solidFill>
                <a:latin typeface="Source Sans Pro"/>
                <a:ea typeface="Source Sans Pro"/>
                <a:cs typeface="Source Sans Pro"/>
                <a:sym typeface="Source Sans Pro"/>
              </a:rPr>
              <a:t>Mechanics: Are words spelled correctly, especially proper names? Are all numbers and computations accurate? Are sentences grammatically correct, including subject-verb agreement? Are sentences punctuated properly? </a:t>
            </a:r>
          </a:p>
          <a:p>
            <a:pPr indent="-342900" lvl="0" marL="342900" marR="0" rtl="0" algn="l">
              <a:spcBef>
                <a:spcPts val="0"/>
              </a:spcBef>
              <a:buClr>
                <a:schemeClr val="dk1"/>
              </a:buClr>
              <a:buSzPct val="100000"/>
              <a:buFont typeface="Source Sans Pro"/>
              <a:buAutoNum type="arabicPeriod"/>
            </a:pPr>
            <a:r>
              <a:rPr b="0" baseline="0" i="0" lang="en-US" sz="1200" u="none" cap="none" strike="noStrike">
                <a:solidFill>
                  <a:schemeClr val="dk1"/>
                </a:solidFill>
                <a:latin typeface="Source Sans Pro"/>
                <a:ea typeface="Source Sans Pro"/>
                <a:cs typeface="Source Sans Pro"/>
                <a:sym typeface="Source Sans Pro"/>
              </a:rPr>
              <a:t>Design: Is the proposal design visually appealing? Did you include ample white space? Are headings specific to your project? </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Transitions</a:t>
            </a:r>
            <a:r>
              <a:rPr b="0" baseline="0" i="0" lang="en-US" sz="1200" u="none" cap="none" strike="noStrike">
                <a:solidFill>
                  <a:schemeClr val="dk1"/>
                </a:solidFill>
                <a:latin typeface="Source Sans Pro"/>
                <a:ea typeface="Source Sans Pro"/>
                <a:cs typeface="Source Sans Pro"/>
                <a:sym typeface="Source Sans Pro"/>
              </a:rPr>
              <a:t>: Transitional expressions are words and phrases that signal connections among ideas; these connectors can help you achieve coherence in your writing. Common transitional words can indicate: addition (also, and then, further, moreover), example (as an illustration, for instance, in fact, that is), result (accordingly, consequently, hence, in short), and summary (finally, in conclusion, on the whole, to sum up). </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White Space: </a:t>
            </a:r>
            <a:r>
              <a:rPr b="0" baseline="0" i="0" lang="en-US" sz="1200" u="none" cap="none" strike="noStrike">
                <a:solidFill>
                  <a:schemeClr val="dk1"/>
                </a:solidFill>
                <a:latin typeface="Source Sans Pro"/>
                <a:ea typeface="Source Sans Pro"/>
                <a:cs typeface="Source Sans Pro"/>
                <a:sym typeface="Source Sans Pro"/>
              </a:rPr>
              <a:t>Use white space to break up long copy. Ample white space makes your proposal appear inviting and user-friendly. White space can indicate that one section is ending and another is beginning, or that an idea is so central to the proposal that it needs to be set off by itself. Judicious use of white space breaks your proposal into smaller, manageable chunks of information. Even a simple use of white space between paragraphs helps the mind to see the information in that paragraph as a unit. One creative use of white space is the making of lists. </a:t>
            </a:r>
          </a:p>
        </p:txBody>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1" name="Shape 261"/>
        <p:cNvGrpSpPr/>
        <p:nvPr/>
      </p:nvGrpSpPr>
      <p:grpSpPr>
        <a:xfrm>
          <a:off x="0" y="0"/>
          <a:ext cx="0" cy="0"/>
          <a:chOff x="0" y="0"/>
          <a:chExt cx="0" cy="0"/>
        </a:xfrm>
      </p:grpSpPr>
      <p:sp>
        <p:nvSpPr>
          <p:cNvPr id="262" name="Shape 262"/>
          <p:cNvSpPr/>
          <p:nvPr/>
        </p:nvSpPr>
        <p:spPr>
          <a:xfrm>
            <a:off x="2297063" y="0"/>
            <a:ext cx="4576573"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587700"/>
                </a:solidFill>
                <a:latin typeface="Source Sans Pro"/>
                <a:ea typeface="Source Sans Pro"/>
                <a:cs typeface="Source Sans Pro"/>
                <a:sym typeface="Source Sans Pro"/>
              </a:rPr>
              <a:t>LETTER PROPOSALS</a:t>
            </a:r>
          </a:p>
        </p:txBody>
      </p:sp>
      <p:sp>
        <p:nvSpPr>
          <p:cNvPr id="263" name="Shape 263"/>
          <p:cNvSpPr txBox="1"/>
          <p:nvPr/>
        </p:nvSpPr>
        <p:spPr>
          <a:xfrm>
            <a:off x="304800" y="707885"/>
            <a:ext cx="8686800" cy="549381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300" u="none" cap="none" strike="noStrike">
                <a:solidFill>
                  <a:schemeClr val="dk1"/>
                </a:solidFill>
                <a:latin typeface="Source Sans Pro"/>
                <a:ea typeface="Source Sans Pro"/>
                <a:cs typeface="Source Sans Pro"/>
                <a:sym typeface="Source Sans Pro"/>
              </a:rPr>
              <a:t>A letter proposal is a short grant proposal, usually two to four pages long. Written in letter form, it is primarily targeted to private sponsors, such as foundations and corporations, though it can be used as a pre-proposal for federal sponsors. Most federal program officers like to receive a letter proposal because it presents them with a "concept paper," or a "conceptual shell" of what you 2 propose. With many private sponsors, the letter proposal is all that is required; they make funding decisions on the basis of your brief letter, whether you are asking for $100 or $1 million. However, some private sponsors use the letter proposal as a screening device and request an expanded proposal if your idea captures their interest. In either case, you face the challenge of clear, concise writing. In certain respects, a short proposal is more challenging to write than a long proposal. In seven brief sections, you must anticipate and answer the major questions that the sponsor will be asking as your letter proposal is read. Each sentence must carry a heavy load of information. To aid in the writing process, the components of a letter proposal are identified and discussed below. </a:t>
            </a:r>
          </a:p>
          <a:p>
            <a:pPr indent="0" lvl="0" marL="0" marR="0" rtl="0" algn="l">
              <a:spcBef>
                <a:spcPts val="0"/>
              </a:spcBef>
              <a:buNone/>
            </a:pPr>
            <a:r>
              <a:t/>
            </a:r>
            <a:endParaRPr b="0" baseline="0" i="0" sz="13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300" u="none" cap="none" strike="noStrike">
                <a:solidFill>
                  <a:schemeClr val="dk1"/>
                </a:solidFill>
                <a:latin typeface="Source Sans Pro"/>
                <a:ea typeface="Source Sans Pro"/>
                <a:cs typeface="Source Sans Pro"/>
                <a:sym typeface="Source Sans Pro"/>
              </a:rPr>
              <a:t>Part One: Summary: </a:t>
            </a:r>
            <a:r>
              <a:rPr b="0" baseline="0" i="0" lang="en-US" sz="1300" u="none" cap="none" strike="noStrike">
                <a:solidFill>
                  <a:schemeClr val="dk1"/>
                </a:solidFill>
                <a:latin typeface="Source Sans Pro"/>
                <a:ea typeface="Source Sans Pro"/>
                <a:cs typeface="Source Sans Pro"/>
                <a:sym typeface="Source Sans Pro"/>
              </a:rPr>
              <a:t>Your objective is to summarize the entire proposal in one sentence. The critical elements of the sentence include: (1) self-identification (your organizational name); (2) uniqueness (your claim to fame); (3) sponsor expectation (what you want them to do); (4) budget request (how much money you want); and (5) project benefit (major project outcomes). </a:t>
            </a:r>
          </a:p>
          <a:p>
            <a:pPr indent="0" lvl="0" marL="0" marR="0" rtl="0" algn="l">
              <a:spcBef>
                <a:spcPts val="0"/>
              </a:spcBef>
              <a:buNone/>
            </a:pPr>
            <a:r>
              <a:t/>
            </a:r>
            <a:endParaRPr b="0" baseline="0" i="0" sz="13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300" u="none" cap="none" strike="noStrike">
                <a:solidFill>
                  <a:schemeClr val="dk1"/>
                </a:solidFill>
                <a:latin typeface="Source Sans Pro"/>
                <a:ea typeface="Source Sans Pro"/>
                <a:cs typeface="Source Sans Pro"/>
                <a:sym typeface="Source Sans Pro"/>
              </a:rPr>
              <a:t>Part Two: Sponsor Appeal: </a:t>
            </a:r>
            <a:r>
              <a:rPr b="0" baseline="0" i="0" lang="en-US" sz="1300" u="none" cap="none" strike="noStrike">
                <a:solidFill>
                  <a:schemeClr val="dk1"/>
                </a:solidFill>
                <a:latin typeface="Source Sans Pro"/>
                <a:ea typeface="Source Sans Pro"/>
                <a:cs typeface="Source Sans Pro"/>
                <a:sym typeface="Source Sans Pro"/>
              </a:rPr>
              <a:t>Your objective is to explain why you are approaching this sponsor. Conduct background research on the sponsor to determine prior funding patterns, usually available in annual reports and tax records. Identify values that the sponsor seems to cherish as evidenced by their funding patterns, e.g., high-risk projects not normally funded by the government, cutting-edge research, demonstration projects with a national impact, or low cost/high benefit projects. </a:t>
            </a:r>
          </a:p>
          <a:p>
            <a:pPr indent="0" lvl="0" marL="0" marR="0" rtl="0" algn="l">
              <a:spcBef>
                <a:spcPts val="0"/>
              </a:spcBef>
              <a:buNone/>
            </a:pPr>
            <a:r>
              <a:t/>
            </a:r>
            <a:endParaRPr b="0" baseline="0" i="0" sz="13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300" u="none" cap="none" strike="noStrike">
                <a:solidFill>
                  <a:schemeClr val="dk1"/>
                </a:solidFill>
                <a:latin typeface="Source Sans Pro"/>
                <a:ea typeface="Source Sans Pro"/>
                <a:cs typeface="Source Sans Pro"/>
                <a:sym typeface="Source Sans Pro"/>
              </a:rPr>
              <a:t>Part Three: Problem: </a:t>
            </a:r>
            <a:r>
              <a:rPr b="0" baseline="0" i="0" lang="en-US" sz="1300" u="none" cap="none" strike="noStrike">
                <a:solidFill>
                  <a:schemeClr val="dk1"/>
                </a:solidFill>
                <a:latin typeface="Source Sans Pro"/>
                <a:ea typeface="Source Sans Pro"/>
                <a:cs typeface="Source Sans Pro"/>
                <a:sym typeface="Source Sans Pro"/>
              </a:rPr>
              <a:t>Your objective is to briefly summarize the current problem. Focus the problem or need statement from the sponsor's perspective, not yours. Funding your project is not their end goal. You must show how funding your project can be a means for them to reach their end goal--their mission. Remember that a need is really a gap between what is and what ought to be. Document that gap with statistics, quotations, reasoning, or surveys and express it in human terms. Limit your documentation to brief but clear statements. Beware of the excessive use of statistics, which only confuses the reader. </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7" name="Shape 267"/>
        <p:cNvGrpSpPr/>
        <p:nvPr/>
      </p:nvGrpSpPr>
      <p:grpSpPr>
        <a:xfrm>
          <a:off x="0" y="0"/>
          <a:ext cx="0" cy="0"/>
          <a:chOff x="0" y="0"/>
          <a:chExt cx="0" cy="0"/>
        </a:xfrm>
      </p:grpSpPr>
      <p:sp>
        <p:nvSpPr>
          <p:cNvPr id="268" name="Shape 268"/>
          <p:cNvSpPr/>
          <p:nvPr/>
        </p:nvSpPr>
        <p:spPr>
          <a:xfrm>
            <a:off x="936116" y="0"/>
            <a:ext cx="7298473"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587700"/>
                </a:solidFill>
                <a:latin typeface="Source Sans Pro"/>
                <a:ea typeface="Source Sans Pro"/>
                <a:cs typeface="Source Sans Pro"/>
                <a:sym typeface="Source Sans Pro"/>
              </a:rPr>
              <a:t>LETTER PROPOSALS CONTINUED</a:t>
            </a:r>
          </a:p>
        </p:txBody>
      </p:sp>
      <p:sp>
        <p:nvSpPr>
          <p:cNvPr id="269" name="Shape 269"/>
          <p:cNvSpPr txBox="1"/>
          <p:nvPr/>
        </p:nvSpPr>
        <p:spPr>
          <a:xfrm>
            <a:off x="381000" y="686281"/>
            <a:ext cx="8458200" cy="55092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Part Four: Solution: </a:t>
            </a:r>
            <a:r>
              <a:rPr b="0" baseline="0" i="0" lang="en-US" sz="1600" u="none" cap="none" strike="noStrike">
                <a:solidFill>
                  <a:schemeClr val="dk1"/>
                </a:solidFill>
                <a:latin typeface="Source Sans Pro"/>
                <a:ea typeface="Source Sans Pro"/>
                <a:cs typeface="Source Sans Pro"/>
                <a:sym typeface="Source Sans Pro"/>
              </a:rPr>
              <a:t>Your objective is to describe your approach to the problem. Summarize the objectives that you will meet with your approach. Convey confidence that you can close the gap between what is and what ought to be. You can detail your precise methodology in a one-page attachment by use of a time-and-task chart. This visual device lets reviewers know exactly who will be doing what and when. Do not include extensive methodological detail in the letter proposal. </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Part Five: Capabilities: </a:t>
            </a:r>
            <a:r>
              <a:rPr b="0" baseline="0" i="0" lang="en-US" sz="1600" u="none" cap="none" strike="noStrike">
                <a:solidFill>
                  <a:schemeClr val="dk1"/>
                </a:solidFill>
                <a:latin typeface="Source Sans Pro"/>
                <a:ea typeface="Source Sans Pro"/>
                <a:cs typeface="Source Sans Pro"/>
                <a:sym typeface="Source Sans Pro"/>
              </a:rPr>
              <a:t>Your objective is to establish your credentials to do the project. More precisely, your job is to establish three types of credibility: you have a (1) credible organization proposing a (2) credible idea to be directed by a (3) credible project director. You must demonstrate what is unique about your group in order to show that you can solve this problem. </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Part Six: Budget: </a:t>
            </a:r>
            <a:r>
              <a:rPr b="0" baseline="0" i="0" lang="en-US" sz="1600" u="none" cap="none" strike="noStrike">
                <a:solidFill>
                  <a:schemeClr val="dk1"/>
                </a:solidFill>
                <a:latin typeface="Source Sans Pro"/>
                <a:ea typeface="Source Sans Pro"/>
                <a:cs typeface="Source Sans Pro"/>
                <a:sym typeface="Source Sans Pro"/>
              </a:rPr>
              <a:t>Your objective is to request a specific dollar amount in the proposal. Ask for a precise amount. Base your request on the review of tax records or other giving references so you are asking for a reasonable amount as viewed by the sponsor. Express your request in meaningful 2 units, e.g., hours of instruction, numbers of students, or healthy patients. If you plan to submit this or a similar proposal to other sponsors as well, mention this. </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Part Seven: Conclusion: </a:t>
            </a:r>
            <a:r>
              <a:rPr b="0" baseline="0" i="0" lang="en-US" sz="1600" u="none" cap="none" strike="noStrike">
                <a:solidFill>
                  <a:schemeClr val="dk1"/>
                </a:solidFill>
                <a:latin typeface="Source Sans Pro"/>
                <a:ea typeface="Source Sans Pro"/>
                <a:cs typeface="Source Sans Pro"/>
                <a:sym typeface="Source Sans Pro"/>
              </a:rPr>
              <a:t>Your objective is to identify the desired action you wish the sponsor to take. Avoid the hackneyed "We'd be happy to talk with you further about this. Please call if you want more information." Identify a contact person for more details if requested. Have a "heavyweight" sign the letter. </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3" name="Shape 273"/>
        <p:cNvGrpSpPr/>
        <p:nvPr/>
      </p:nvGrpSpPr>
      <p:grpSpPr>
        <a:xfrm>
          <a:off x="0" y="0"/>
          <a:ext cx="0" cy="0"/>
          <a:chOff x="0" y="0"/>
          <a:chExt cx="0" cy="0"/>
        </a:xfrm>
      </p:grpSpPr>
      <p:sp>
        <p:nvSpPr>
          <p:cNvPr id="274" name="Shape 274"/>
          <p:cNvSpPr txBox="1"/>
          <p:nvPr/>
        </p:nvSpPr>
        <p:spPr>
          <a:xfrm>
            <a:off x="304800" y="152400"/>
            <a:ext cx="8610599" cy="6586418"/>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1800" u="none" cap="none" strike="noStrike">
                <a:solidFill>
                  <a:schemeClr val="dk1"/>
                </a:solidFill>
                <a:latin typeface="Domine"/>
                <a:ea typeface="Domine"/>
                <a:cs typeface="Domine"/>
                <a:sym typeface="Domine"/>
              </a:rPr>
              <a:t>Grant Writing Tips for DNRC Programs</a:t>
            </a:r>
          </a:p>
          <a:p>
            <a:pPr indent="0" lvl="0" marL="0" marR="0" rtl="0" algn="ctr">
              <a:spcBef>
                <a:spcPts val="0"/>
              </a:spcBef>
              <a:buNone/>
            </a:pPr>
            <a:r>
              <a:t/>
            </a:r>
            <a:endParaRPr b="1" baseline="0" i="0" sz="1800" u="none" cap="none" strike="noStrike">
              <a:solidFill>
                <a:schemeClr val="dk1"/>
              </a:solidFill>
              <a:latin typeface="Domine"/>
              <a:ea typeface="Domine"/>
              <a:cs typeface="Domine"/>
              <a:sym typeface="Domine"/>
            </a:endParaRP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Most of DNRC’s grant programs are competitive.  Applications are compared and ranked.  It is not always the best projects that get funded. Rather, it is the projects that clearly meet the program’s mission and objectives that are ranked highest.  These tips will help you prepare competitive applications for DNRC’s various grant programs.</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1" baseline="0" i="0" lang="en-US" sz="1200" u="none" cap="none" strike="noStrike">
                <a:solidFill>
                  <a:schemeClr val="dk1"/>
                </a:solidFill>
                <a:latin typeface="Source Sans Pro"/>
                <a:ea typeface="Source Sans Pro"/>
                <a:cs typeface="Source Sans Pro"/>
                <a:sym typeface="Source Sans Pro"/>
              </a:rPr>
              <a:t>Vigilantly abide by application instructions.</a:t>
            </a:r>
            <a:r>
              <a:rPr b="0" baseline="0" i="0" lang="en-US" sz="1200" u="none" cap="none" strike="noStrike">
                <a:solidFill>
                  <a:schemeClr val="dk1"/>
                </a:solidFill>
                <a:latin typeface="Source Sans Pro"/>
                <a:ea typeface="Source Sans Pro"/>
                <a:cs typeface="Source Sans Pro"/>
                <a:sym typeface="Source Sans Pro"/>
              </a:rPr>
              <a:t>  If you think an application question is senseless, it doesn’t matter. Even your eligibility for a grant may depend on following this tip.  Call and ask questions if an instruction is unclear.</a:t>
            </a: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  </a:t>
            </a:r>
          </a:p>
          <a:p>
            <a:pPr indent="-285750" lvl="0" marL="285750" marR="0" rtl="0" algn="l">
              <a:spcBef>
                <a:spcPts val="0"/>
              </a:spcBef>
              <a:buClr>
                <a:schemeClr val="dk1"/>
              </a:buClr>
              <a:buSzPct val="100000"/>
              <a:buFont typeface="Noto Symbol"/>
              <a:buChar char="➢"/>
            </a:pPr>
            <a:r>
              <a:rPr b="1" baseline="0" i="0" lang="en-US" sz="1200" u="none" cap="none" strike="noStrike">
                <a:solidFill>
                  <a:schemeClr val="dk1"/>
                </a:solidFill>
                <a:latin typeface="Source Sans Pro"/>
                <a:ea typeface="Source Sans Pro"/>
                <a:cs typeface="Source Sans Pro"/>
                <a:sym typeface="Source Sans Pro"/>
              </a:rPr>
              <a:t>Format and write the application to meet review criteria.  </a:t>
            </a:r>
            <a:r>
              <a:rPr b="0" baseline="0" i="0" lang="en-US" sz="1200" u="none" cap="none" strike="noStrike">
                <a:solidFill>
                  <a:schemeClr val="dk1"/>
                </a:solidFill>
                <a:latin typeface="Source Sans Pro"/>
                <a:ea typeface="Source Sans Pro"/>
                <a:cs typeface="Source Sans Pro"/>
                <a:sym typeface="Source Sans Pro"/>
              </a:rPr>
              <a:t>Reviewers typically use some kind of ranking criteria when evaluating an application for funding.   Understand what reviewers will value most and put your greatest effort toward addressing those criteria in your application.</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1" baseline="0" i="0" lang="en-US" sz="1200" u="none" cap="none" strike="noStrike">
                <a:solidFill>
                  <a:schemeClr val="dk1"/>
                </a:solidFill>
                <a:latin typeface="Source Sans Pro"/>
                <a:ea typeface="Source Sans Pro"/>
                <a:cs typeface="Source Sans Pro"/>
                <a:sym typeface="Source Sans Pro"/>
              </a:rPr>
              <a:t>Be clear about your project purpose, goals &amp; objectives.  </a:t>
            </a:r>
            <a:r>
              <a:rPr b="0" baseline="0" i="0" lang="en-US" sz="1200" u="none" cap="none" strike="noStrike">
                <a:solidFill>
                  <a:schemeClr val="dk1"/>
                </a:solidFill>
                <a:latin typeface="Source Sans Pro"/>
                <a:ea typeface="Source Sans Pro"/>
                <a:cs typeface="Source Sans Pro"/>
                <a:sym typeface="Source Sans Pro"/>
              </a:rPr>
              <a:t>Present your goals in visionary terms and your objectives in measurable terms.  Objectives should be specific and realistic.</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1" baseline="0" i="0" lang="en-US" sz="1200" u="none" cap="none" strike="noStrike">
                <a:solidFill>
                  <a:schemeClr val="dk1"/>
                </a:solidFill>
                <a:latin typeface="Source Sans Pro"/>
                <a:ea typeface="Source Sans Pro"/>
                <a:cs typeface="Source Sans Pro"/>
                <a:sym typeface="Source Sans Pro"/>
              </a:rPr>
              <a:t>Address objectives in your schedule &amp; budget.</a:t>
            </a:r>
            <a:r>
              <a:rPr b="0" baseline="0" i="0" lang="en-US" sz="1200" u="none" cap="none" strike="noStrike">
                <a:solidFill>
                  <a:schemeClr val="dk1"/>
                </a:solidFill>
                <a:latin typeface="Source Sans Pro"/>
                <a:ea typeface="Source Sans Pro"/>
                <a:cs typeface="Source Sans Pro"/>
                <a:sym typeface="Source Sans Pro"/>
              </a:rPr>
              <a:t>  Provide a timeline of activities.  Research budgeted costs.  Be clear and realistic with your schedule and budget.  Reviewers will notice wild guesses.</a:t>
            </a:r>
          </a:p>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 </a:t>
            </a:r>
          </a:p>
          <a:p>
            <a:pPr indent="-285750" lvl="0" marL="285750" marR="0" rtl="0" algn="l">
              <a:spcBef>
                <a:spcPts val="0"/>
              </a:spcBef>
              <a:buClr>
                <a:schemeClr val="dk1"/>
              </a:buClr>
              <a:buSzPct val="100000"/>
              <a:buFont typeface="Noto Symbol"/>
              <a:buChar char="➢"/>
            </a:pPr>
            <a:r>
              <a:rPr b="1" baseline="0" i="0" lang="en-US" sz="1200" u="none" cap="none" strike="noStrike">
                <a:solidFill>
                  <a:schemeClr val="dk1"/>
                </a:solidFill>
                <a:latin typeface="Source Sans Pro"/>
                <a:ea typeface="Source Sans Pro"/>
                <a:cs typeface="Source Sans Pro"/>
                <a:sym typeface="Source Sans Pro"/>
              </a:rPr>
              <a:t>Connect the project to the past and the future.  </a:t>
            </a:r>
            <a:r>
              <a:rPr b="0" baseline="0" i="0" lang="en-US" sz="1200" u="none" cap="none" strike="noStrike">
                <a:solidFill>
                  <a:schemeClr val="dk1"/>
                </a:solidFill>
                <a:latin typeface="Source Sans Pro"/>
                <a:ea typeface="Source Sans Pro"/>
                <a:cs typeface="Source Sans Pro"/>
                <a:sym typeface="Source Sans Pro"/>
              </a:rPr>
              <a:t>Tie your project to existing plans or past successes.  Show how the project or the results of the project will continue after the grant money runs out.</a:t>
            </a: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 </a:t>
            </a:r>
          </a:p>
          <a:p>
            <a:pPr indent="-285750" lvl="0" marL="285750" marR="0" rtl="0" algn="l">
              <a:spcBef>
                <a:spcPts val="0"/>
              </a:spcBef>
              <a:buClr>
                <a:schemeClr val="dk1"/>
              </a:buClr>
              <a:buSzPct val="100000"/>
              <a:buFont typeface="Noto Symbol"/>
              <a:buChar char="➢"/>
            </a:pPr>
            <a:r>
              <a:rPr b="1" baseline="0" i="0" lang="en-US" sz="1200" u="none" cap="none" strike="noStrike">
                <a:solidFill>
                  <a:schemeClr val="dk1"/>
                </a:solidFill>
                <a:latin typeface="Source Sans Pro"/>
                <a:ea typeface="Source Sans Pro"/>
                <a:cs typeface="Source Sans Pro"/>
                <a:sym typeface="Source Sans Pro"/>
              </a:rPr>
              <a:t> Connect the project to the community.</a:t>
            </a:r>
            <a:r>
              <a:rPr b="0" baseline="0" i="0" lang="en-US" sz="1200" u="none" cap="none" strike="noStrike">
                <a:solidFill>
                  <a:schemeClr val="dk1"/>
                </a:solidFill>
                <a:latin typeface="Source Sans Pro"/>
                <a:ea typeface="Source Sans Pro"/>
                <a:cs typeface="Source Sans Pro"/>
                <a:sym typeface="Source Sans Pro"/>
              </a:rPr>
              <a:t>  Grants come from public funds.  Include letters of support.  State how the project fits into community goals and plans or how it will serve the public.</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1" baseline="0" i="0" lang="en-US" sz="1200" u="none" cap="none" strike="noStrike">
                <a:solidFill>
                  <a:schemeClr val="dk1"/>
                </a:solidFill>
                <a:latin typeface="Source Sans Pro"/>
                <a:ea typeface="Source Sans Pro"/>
                <a:cs typeface="Source Sans Pro"/>
                <a:sym typeface="Source Sans Pro"/>
              </a:rPr>
              <a:t>Provide graphics to clarify. </a:t>
            </a:r>
            <a:r>
              <a:rPr b="0" baseline="0" i="0" lang="en-US" sz="1200" u="none" cap="none" strike="noStrike">
                <a:solidFill>
                  <a:schemeClr val="dk1"/>
                </a:solidFill>
                <a:latin typeface="Source Sans Pro"/>
                <a:ea typeface="Source Sans Pro"/>
                <a:cs typeface="Source Sans Pro"/>
                <a:sym typeface="Source Sans Pro"/>
              </a:rPr>
              <a:t>Don’t frustrate reviewers by making them guess your project location and geographical extent.  Use a map. Use graphics and pictures if that helps clarify the project.</a:t>
            </a:r>
          </a:p>
          <a:p>
            <a:pPr indent="-209550" lvl="0" marL="285750" marR="0" rtl="0" algn="l">
              <a:spcBef>
                <a:spcPts val="0"/>
              </a:spcBef>
              <a:buClr>
                <a:schemeClr val="dk1"/>
              </a:buClr>
              <a:buFont typeface="Noto Symbol"/>
              <a:buNone/>
            </a:pPr>
            <a:r>
              <a:t/>
            </a:r>
            <a:endParaRPr b="0" baseline="0" i="0" sz="1200" u="none" cap="none" strike="noStrike">
              <a:solidFill>
                <a:schemeClr val="dk1"/>
              </a:solidFill>
              <a:latin typeface="Source Sans Pro"/>
              <a:ea typeface="Source Sans Pro"/>
              <a:cs typeface="Source Sans Pro"/>
              <a:sym typeface="Source Sans Pro"/>
            </a:endParaRPr>
          </a:p>
          <a:p>
            <a:pPr indent="-171450" lvl="0" marL="171450" marR="0" rtl="0" algn="l">
              <a:spcBef>
                <a:spcPts val="0"/>
              </a:spcBef>
              <a:buClr>
                <a:schemeClr val="dk1"/>
              </a:buClr>
              <a:buSzPct val="100000"/>
              <a:buFont typeface="Noto Symbol"/>
              <a:buChar char="➢"/>
            </a:pPr>
            <a:r>
              <a:rPr b="1" baseline="0" i="0" lang="en-US" sz="1200" u="none" cap="none" strike="noStrike">
                <a:solidFill>
                  <a:schemeClr val="dk1"/>
                </a:solidFill>
                <a:latin typeface="Source Sans Pro"/>
                <a:ea typeface="Source Sans Pro"/>
                <a:cs typeface="Source Sans Pro"/>
                <a:sym typeface="Source Sans Pro"/>
              </a:rPr>
              <a:t>Look good</a:t>
            </a:r>
            <a:r>
              <a:rPr b="0" baseline="0" i="0" lang="en-US" sz="1200" u="none" cap="none" strike="noStrike">
                <a:solidFill>
                  <a:schemeClr val="dk1"/>
                </a:solidFill>
                <a:latin typeface="Source Sans Pro"/>
                <a:ea typeface="Source Sans Pro"/>
                <a:cs typeface="Source Sans Pro"/>
                <a:sym typeface="Source Sans Pro"/>
              </a:rPr>
              <a:t>.  Have someone check your spelling, grammar, and clarity of statements before submitting the application.  The quality of the application is an indicator of the ability of the applicant to manage a grant.</a:t>
            </a: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 </a:t>
            </a:r>
          </a:p>
          <a:p>
            <a:pPr indent="-171450" lvl="0" marL="171450" marR="0" rtl="0" algn="l">
              <a:spcBef>
                <a:spcPts val="0"/>
              </a:spcBef>
              <a:buClr>
                <a:schemeClr val="dk1"/>
              </a:buClr>
              <a:buSzPct val="100000"/>
              <a:buFont typeface="Noto Symbol"/>
              <a:buChar char="➢"/>
            </a:pPr>
            <a:r>
              <a:rPr b="1" baseline="0" i="0" lang="en-US" sz="1200" u="none" cap="none" strike="noStrike">
                <a:solidFill>
                  <a:schemeClr val="dk1"/>
                </a:solidFill>
                <a:latin typeface="Source Sans Pro"/>
                <a:ea typeface="Source Sans Pro"/>
                <a:cs typeface="Source Sans Pro"/>
                <a:sym typeface="Source Sans Pro"/>
              </a:rPr>
              <a:t>Learn from rejection.  </a:t>
            </a:r>
            <a:r>
              <a:rPr b="0" baseline="0" i="0" lang="en-US" sz="1200" u="none" cap="none" strike="noStrike">
                <a:solidFill>
                  <a:schemeClr val="dk1"/>
                </a:solidFill>
                <a:latin typeface="Source Sans Pro"/>
                <a:ea typeface="Source Sans Pro"/>
                <a:cs typeface="Source Sans Pro"/>
                <a:sym typeface="Source Sans Pro"/>
              </a:rPr>
              <a:t>Ask someone from the grant program how your project could be better presented the next time you submit an application or what program would be a better fit.  This information will help you build a better proposal no matter where you seek funding. </a:t>
            </a: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8" name="Shape 278"/>
        <p:cNvGrpSpPr/>
        <p:nvPr/>
      </p:nvGrpSpPr>
      <p:grpSpPr>
        <a:xfrm>
          <a:off x="0" y="0"/>
          <a:ext cx="0" cy="0"/>
          <a:chOff x="0" y="0"/>
          <a:chExt cx="0" cy="0"/>
        </a:xfrm>
      </p:grpSpPr>
      <p:sp>
        <p:nvSpPr>
          <p:cNvPr id="279" name="Shape 279"/>
          <p:cNvSpPr/>
          <p:nvPr/>
        </p:nvSpPr>
        <p:spPr>
          <a:xfrm>
            <a:off x="1354619" y="-76200"/>
            <a:ext cx="6434773"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515151"/>
                </a:solidFill>
                <a:latin typeface="Source Sans Pro"/>
                <a:ea typeface="Source Sans Pro"/>
                <a:cs typeface="Source Sans Pro"/>
                <a:sym typeface="Source Sans Pro"/>
              </a:rPr>
              <a:t>Common Grants CD’s use:</a:t>
            </a:r>
          </a:p>
        </p:txBody>
      </p:sp>
      <p:sp>
        <p:nvSpPr>
          <p:cNvPr id="280" name="Shape 280"/>
          <p:cNvSpPr txBox="1"/>
          <p:nvPr/>
        </p:nvSpPr>
        <p:spPr>
          <a:xfrm>
            <a:off x="302373" y="699725"/>
            <a:ext cx="8610599" cy="566308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400" u="none" cap="none" strike="noStrike">
                <a:solidFill>
                  <a:srgbClr val="632423"/>
                </a:solidFill>
                <a:latin typeface="Times New Roman"/>
                <a:ea typeface="Times New Roman"/>
                <a:cs typeface="Times New Roman"/>
                <a:sym typeface="Times New Roman"/>
              </a:rPr>
              <a:t>DNRC Conservation and Resource Development Division</a:t>
            </a:r>
          </a:p>
          <a:p>
            <a:pPr indent="0" lvl="0" marL="0" marR="0" rtl="0" algn="l">
              <a:spcBef>
                <a:spcPts val="0"/>
              </a:spcBef>
              <a:buSzPct val="25000"/>
              <a:buNone/>
            </a:pPr>
            <a:r>
              <a:rPr b="0" baseline="0" i="0" lang="en-US" sz="1400" u="none" cap="none" strike="noStrike">
                <a:solidFill>
                  <a:schemeClr val="dk1"/>
                </a:solidFill>
                <a:latin typeface="Times New Roman"/>
                <a:ea typeface="Times New Roman"/>
                <a:cs typeface="Times New Roman"/>
                <a:sym typeface="Times New Roman"/>
              </a:rPr>
              <a:t>See the DNRC website below for information about eligibility requirements, contacts &amp; deadlines.  Most grant programs listed below are available only to government entities.</a:t>
            </a:r>
          </a:p>
          <a:p>
            <a:pPr indent="0" lvl="0" marL="0" marR="0" rtl="0" algn="l">
              <a:spcBef>
                <a:spcPts val="0"/>
              </a:spcBef>
              <a:buNone/>
            </a:pPr>
            <a:r>
              <a:t/>
            </a:r>
            <a:endParaRPr b="0" baseline="0" i="0" sz="1200" u="none" cap="none" strike="noStrike">
              <a:solidFill>
                <a:schemeClr val="dk1"/>
              </a:solidFill>
              <a:latin typeface="Times New Roman"/>
              <a:ea typeface="Times New Roman"/>
              <a:cs typeface="Times New Roman"/>
              <a:sym typeface="Times New Roman"/>
            </a:endParaRPr>
          </a:p>
          <a:p>
            <a:pPr indent="0" lvl="0" marL="0" marR="0" rtl="0" algn="l">
              <a:spcBef>
                <a:spcPts val="0"/>
              </a:spcBef>
              <a:buSzPct val="25000"/>
              <a:buNone/>
            </a:pPr>
            <a:r>
              <a:rPr b="1" baseline="0" i="0" lang="en-US" sz="1400" u="sng" cap="none" strike="noStrike">
                <a:solidFill>
                  <a:schemeClr val="dk1"/>
                </a:solidFill>
                <a:latin typeface="Times New Roman"/>
                <a:ea typeface="Times New Roman"/>
                <a:cs typeface="Times New Roman"/>
                <a:sym typeface="Times New Roman"/>
              </a:rPr>
              <a:t>Grant Programs</a:t>
            </a:r>
          </a:p>
          <a:p>
            <a:pPr indent="0" lvl="0" marL="0" marR="0" rtl="0" algn="l">
              <a:spcBef>
                <a:spcPts val="0"/>
              </a:spcBef>
              <a:buSzPct val="25000"/>
              <a:buNone/>
            </a:pPr>
            <a:r>
              <a:rPr b="0" baseline="0" i="0" lang="en-US" sz="1400" u="none" cap="none" strike="noStrike">
                <a:solidFill>
                  <a:schemeClr val="dk1"/>
                </a:solidFill>
                <a:latin typeface="Times New Roman"/>
                <a:ea typeface="Times New Roman"/>
                <a:cs typeface="Times New Roman"/>
                <a:sym typeface="Times New Roman"/>
              </a:rPr>
              <a:t> </a:t>
            </a:r>
          </a:p>
          <a:p>
            <a:pPr indent="-285750" lvl="0" marL="285750" marR="0" rtl="0" algn="l">
              <a:spcBef>
                <a:spcPts val="0"/>
              </a:spcBef>
              <a:buClr>
                <a:srgbClr val="632423"/>
              </a:buClr>
              <a:buSzPct val="100000"/>
              <a:buFont typeface="Noto Symbol"/>
              <a:buChar char="❖"/>
            </a:pPr>
            <a:r>
              <a:rPr b="1" baseline="0" i="0" lang="en-US" sz="1400" u="none" cap="none" strike="noStrike">
                <a:solidFill>
                  <a:srgbClr val="632423"/>
                </a:solidFill>
                <a:latin typeface="Times New Roman"/>
                <a:ea typeface="Times New Roman"/>
                <a:cs typeface="Times New Roman"/>
                <a:sym typeface="Times New Roman"/>
              </a:rPr>
              <a:t>Renewable Resource Grant &amp; Loan (RRGL) Program</a:t>
            </a:r>
            <a:r>
              <a:rPr b="1" baseline="0" i="0" lang="en-US" sz="1400" u="none" cap="none" strike="noStrike">
                <a:solidFill>
                  <a:srgbClr val="800000"/>
                </a:solidFill>
                <a:latin typeface="Times New Roman"/>
                <a:ea typeface="Times New Roman"/>
                <a:cs typeface="Times New Roman"/>
                <a:sym typeface="Times New Roman"/>
              </a:rPr>
              <a:t> </a:t>
            </a:r>
            <a:r>
              <a:rPr b="0" baseline="0" i="0" lang="en-US" sz="1400" u="none" cap="none" strike="noStrike">
                <a:solidFill>
                  <a:schemeClr val="dk1"/>
                </a:solidFill>
                <a:latin typeface="Times New Roman"/>
                <a:ea typeface="Times New Roman"/>
                <a:cs typeface="Times New Roman"/>
                <a:sym typeface="Times New Roman"/>
              </a:rPr>
              <a:t>funds projects that conserve, develop, preserve or improve management of Montana's renewable resources for amounts up to $125,000.  Examples of projects funded include irrigation rehabilitation, dam repair, riparian protection and restoration, and water and sewer infrastructure improvements.  Applications for the next cycle are due May 15, 2016</a:t>
            </a:r>
          </a:p>
          <a:p>
            <a:pPr indent="0" lvl="0" marL="0" marR="0" rtl="0" algn="l">
              <a:spcBef>
                <a:spcPts val="0"/>
              </a:spcBef>
              <a:buSzPct val="25000"/>
              <a:buNone/>
            </a:pPr>
            <a:r>
              <a:rPr b="0" baseline="0" i="0" lang="en-US" sz="1400" u="none" cap="none" strike="noStrike">
                <a:solidFill>
                  <a:schemeClr val="dk1"/>
                </a:solidFill>
                <a:latin typeface="Times New Roman"/>
                <a:ea typeface="Times New Roman"/>
                <a:cs typeface="Times New Roman"/>
                <a:sym typeface="Times New Roman"/>
              </a:rPr>
              <a:t> </a:t>
            </a:r>
          </a:p>
          <a:p>
            <a:pPr indent="-285750" lvl="0" marL="285750" marR="0" rtl="0" algn="l">
              <a:spcBef>
                <a:spcPts val="0"/>
              </a:spcBef>
              <a:buClr>
                <a:srgbClr val="632423"/>
              </a:buClr>
              <a:buSzPct val="100000"/>
              <a:buFont typeface="Noto Symbol"/>
              <a:buChar char="❖"/>
            </a:pPr>
            <a:r>
              <a:rPr b="1" baseline="0" i="0" lang="en-US" sz="1400" u="none" cap="none" strike="noStrike">
                <a:solidFill>
                  <a:srgbClr val="632423"/>
                </a:solidFill>
                <a:latin typeface="Times New Roman"/>
                <a:ea typeface="Times New Roman"/>
                <a:cs typeface="Times New Roman"/>
                <a:sym typeface="Times New Roman"/>
              </a:rPr>
              <a:t>RRGL Planning Grants</a:t>
            </a:r>
            <a:r>
              <a:rPr b="0" baseline="0" i="0" lang="en-US" sz="1400" u="none" cap="none" strike="noStrike">
                <a:solidFill>
                  <a:schemeClr val="dk1"/>
                </a:solidFill>
                <a:latin typeface="Times New Roman"/>
                <a:ea typeface="Times New Roman"/>
                <a:cs typeface="Times New Roman"/>
                <a:sym typeface="Times New Roman"/>
              </a:rPr>
              <a:t> are available for amounts up to $15,000.    Use these grants to fund project planning.  Examples include preparation of a technical report for a stream bank revegetation project and a preliminary engineering report for a leaking water main replacement project.  </a:t>
            </a:r>
          </a:p>
          <a:p>
            <a:pPr indent="0" lvl="0" marL="0" marR="0" rtl="0" algn="l">
              <a:spcBef>
                <a:spcPts val="0"/>
              </a:spcBef>
              <a:buSzPct val="25000"/>
              <a:buNone/>
            </a:pPr>
            <a:r>
              <a:rPr b="0" baseline="0" i="0" lang="en-US" sz="1400" u="none" cap="none" strike="noStrike">
                <a:solidFill>
                  <a:schemeClr val="dk1"/>
                </a:solidFill>
                <a:latin typeface="Times New Roman"/>
                <a:ea typeface="Times New Roman"/>
                <a:cs typeface="Times New Roman"/>
                <a:sym typeface="Times New Roman"/>
              </a:rPr>
              <a:t>	</a:t>
            </a:r>
          </a:p>
          <a:p>
            <a:pPr indent="-285750" lvl="0" marL="285750" marR="0" rtl="0" algn="l">
              <a:spcBef>
                <a:spcPts val="0"/>
              </a:spcBef>
              <a:buClr>
                <a:srgbClr val="632423"/>
              </a:buClr>
              <a:buSzPct val="100000"/>
              <a:buFont typeface="Noto Symbol"/>
              <a:buChar char="❖"/>
            </a:pPr>
            <a:r>
              <a:rPr b="1" baseline="0" i="0" lang="en-US" sz="1400" u="none" cap="none" strike="noStrike">
                <a:solidFill>
                  <a:srgbClr val="632423"/>
                </a:solidFill>
                <a:latin typeface="Times New Roman"/>
                <a:ea typeface="Times New Roman"/>
                <a:cs typeface="Times New Roman"/>
                <a:sym typeface="Times New Roman"/>
              </a:rPr>
              <a:t>Watershed Planning Grants</a:t>
            </a:r>
            <a:r>
              <a:rPr b="0" baseline="0" i="0" lang="en-US" sz="1400" u="none" cap="none" strike="noStrike">
                <a:solidFill>
                  <a:schemeClr val="dk1"/>
                </a:solidFill>
                <a:latin typeface="Times New Roman"/>
                <a:ea typeface="Times New Roman"/>
                <a:cs typeface="Times New Roman"/>
                <a:sym typeface="Times New Roman"/>
              </a:rPr>
              <a:t> are available for amounts up to $50,000.  These grants These grants must be used to pay for project planning activities that lead to long term protection and restoration of a watershed.  Watershed planning grants used to address infrastructure protection must include a plan that leads to improvement in the natural structure and function of the watershed.  Watershed planning grants may address any part of a watershed including floodplains, wetlands, connected groundwater resources and tributaries.  These grants may include up to 5% of the total amount of the grant for administrative purposes.</a:t>
            </a:r>
          </a:p>
          <a:p>
            <a:pPr indent="0" lvl="0" marL="0" marR="0" rtl="0" algn="l">
              <a:spcBef>
                <a:spcPts val="0"/>
              </a:spcBef>
              <a:buSzPct val="25000"/>
              <a:buNone/>
            </a:pPr>
            <a:r>
              <a:rPr b="1" baseline="0" i="0" lang="en-US" sz="1400" u="none" cap="none" strike="noStrike">
                <a:solidFill>
                  <a:srgbClr val="632423"/>
                </a:solidFill>
                <a:latin typeface="Times New Roman"/>
                <a:ea typeface="Times New Roman"/>
                <a:cs typeface="Times New Roman"/>
                <a:sym typeface="Times New Roman"/>
              </a:rPr>
              <a:t> </a:t>
            </a:r>
          </a:p>
          <a:p>
            <a:pPr indent="-285750" lvl="0" marL="285750" marR="0" rtl="0" algn="l">
              <a:spcBef>
                <a:spcPts val="0"/>
              </a:spcBef>
              <a:buClr>
                <a:srgbClr val="632423"/>
              </a:buClr>
              <a:buSzPct val="100000"/>
              <a:buFont typeface="Noto Symbol"/>
              <a:buChar char="❖"/>
            </a:pPr>
            <a:r>
              <a:rPr b="1" baseline="0" i="0" lang="en-US" sz="1400" u="none" cap="none" strike="noStrike">
                <a:solidFill>
                  <a:srgbClr val="632423"/>
                </a:solidFill>
                <a:latin typeface="Times New Roman"/>
                <a:ea typeface="Times New Roman"/>
                <a:cs typeface="Times New Roman"/>
                <a:sym typeface="Times New Roman"/>
              </a:rPr>
              <a:t>Irrigation Development Grants</a:t>
            </a:r>
            <a:r>
              <a:rPr b="0" baseline="0" i="0" lang="en-US" sz="1400" u="none" cap="none" strike="noStrike">
                <a:solidFill>
                  <a:schemeClr val="dk1"/>
                </a:solidFill>
                <a:latin typeface="Times New Roman"/>
                <a:ea typeface="Times New Roman"/>
                <a:cs typeface="Times New Roman"/>
                <a:sym typeface="Times New Roman"/>
              </a:rPr>
              <a:t> are available to private and public entities for projects leading to development of new irrigation or increased value of agriculture.  Examples include ditch lining, headgate repair, and feasibility study of a large-scale Tribal irrigation project. </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4" name="Shape 284"/>
        <p:cNvGrpSpPr/>
        <p:nvPr/>
      </p:nvGrpSpPr>
      <p:grpSpPr>
        <a:xfrm>
          <a:off x="0" y="0"/>
          <a:ext cx="0" cy="0"/>
          <a:chOff x="0" y="0"/>
          <a:chExt cx="0" cy="0"/>
        </a:xfrm>
      </p:grpSpPr>
      <p:sp>
        <p:nvSpPr>
          <p:cNvPr id="285" name="Shape 285"/>
          <p:cNvSpPr txBox="1"/>
          <p:nvPr/>
        </p:nvSpPr>
        <p:spPr>
          <a:xfrm>
            <a:off x="161458" y="609600"/>
            <a:ext cx="8686800" cy="6586418"/>
          </a:xfrm>
          <a:prstGeom prst="rect">
            <a:avLst/>
          </a:prstGeom>
          <a:noFill/>
          <a:ln>
            <a:noFill/>
          </a:ln>
        </p:spPr>
        <p:txBody>
          <a:bodyPr anchorCtr="0" anchor="t" bIns="45700" lIns="91425" rIns="91425" tIns="45700">
            <a:noAutofit/>
          </a:bodyPr>
          <a:lstStyle/>
          <a:p>
            <a:pPr indent="-285750" lvl="0" marL="285750" marR="0" rtl="0" algn="l">
              <a:spcBef>
                <a:spcPts val="0"/>
              </a:spcBef>
              <a:buClr>
                <a:srgbClr val="632423"/>
              </a:buClr>
              <a:buSzPct val="100000"/>
              <a:buFont typeface="Noto Symbol"/>
              <a:buChar char="❖"/>
            </a:pPr>
            <a:r>
              <a:rPr b="1" baseline="0" i="0" lang="en-US" sz="1400" u="none" cap="none" strike="noStrike">
                <a:solidFill>
                  <a:srgbClr val="632423"/>
                </a:solidFill>
                <a:latin typeface="Times New Roman"/>
                <a:ea typeface="Times New Roman"/>
                <a:cs typeface="Times New Roman"/>
                <a:sym typeface="Times New Roman"/>
              </a:rPr>
              <a:t>Reclamation and Development Project Grants</a:t>
            </a:r>
            <a:r>
              <a:rPr b="1" baseline="0" i="0" lang="en-US" sz="1400" u="none" cap="none" strike="noStrike">
                <a:solidFill>
                  <a:srgbClr val="800000"/>
                </a:solidFill>
                <a:latin typeface="Times New Roman"/>
                <a:ea typeface="Times New Roman"/>
                <a:cs typeface="Times New Roman"/>
                <a:sym typeface="Times New Roman"/>
              </a:rPr>
              <a:t> </a:t>
            </a:r>
            <a:r>
              <a:rPr b="0" baseline="0" i="0" lang="en-US" sz="1400" u="none" cap="none" strike="noStrike">
                <a:solidFill>
                  <a:srgbClr val="000000"/>
                </a:solidFill>
                <a:latin typeface="Times New Roman"/>
                <a:ea typeface="Times New Roman"/>
                <a:cs typeface="Times New Roman"/>
                <a:sym typeface="Times New Roman"/>
              </a:rPr>
              <a:t>fund activities that reclaim natural resources damaged by mineral extraction, hazardous waste or activities that meet a crucial state need.  Project examples include  monitoring impacts to groundwater from coal bed methane development, stream reclamation from placer mine damage, and a basin-wide watershed planning effort.</a:t>
            </a:r>
          </a:p>
          <a:p>
            <a:pPr indent="0" lvl="0" marL="0" marR="0" rtl="0" algn="l">
              <a:spcBef>
                <a:spcPts val="0"/>
              </a:spcBef>
              <a:buNone/>
            </a:pPr>
            <a:r>
              <a:t/>
            </a:r>
            <a:endParaRPr b="0" baseline="0" i="0" sz="1400" u="none" cap="none" strike="noStrike">
              <a:solidFill>
                <a:srgbClr val="000000"/>
              </a:solidFill>
              <a:latin typeface="Times New Roman"/>
              <a:ea typeface="Times New Roman"/>
              <a:cs typeface="Times New Roman"/>
              <a:sym typeface="Times New Roman"/>
            </a:endParaRPr>
          </a:p>
          <a:p>
            <a:pPr indent="-285750" lvl="0" marL="285750" marR="0" rtl="0" algn="l">
              <a:spcBef>
                <a:spcPts val="0"/>
              </a:spcBef>
              <a:buClr>
                <a:srgbClr val="632423"/>
              </a:buClr>
              <a:buSzPct val="100000"/>
              <a:buFont typeface="Noto Symbol"/>
              <a:buChar char="❖"/>
            </a:pPr>
            <a:r>
              <a:rPr b="1" baseline="0" i="0" lang="en-US" sz="1400" u="none" cap="none" strike="noStrike">
                <a:solidFill>
                  <a:srgbClr val="632423"/>
                </a:solidFill>
                <a:latin typeface="Times New Roman"/>
                <a:ea typeface="Times New Roman"/>
                <a:cs typeface="Times New Roman"/>
                <a:sym typeface="Times New Roman"/>
              </a:rPr>
              <a:t>Reclamation and Development Planning Grants</a:t>
            </a:r>
            <a:r>
              <a:rPr b="1" baseline="0" i="0" lang="en-US" sz="1400" u="none" cap="none" strike="noStrike">
                <a:solidFill>
                  <a:srgbClr val="800000"/>
                </a:solidFill>
                <a:latin typeface="Times New Roman"/>
                <a:ea typeface="Times New Roman"/>
                <a:cs typeface="Times New Roman"/>
                <a:sym typeface="Times New Roman"/>
              </a:rPr>
              <a:t> </a:t>
            </a:r>
            <a:r>
              <a:rPr b="0" baseline="0" i="0" lang="en-US" sz="1400" u="none" cap="none" strike="noStrike">
                <a:solidFill>
                  <a:srgbClr val="000000"/>
                </a:solidFill>
                <a:latin typeface="Times New Roman"/>
                <a:ea typeface="Times New Roman"/>
                <a:cs typeface="Times New Roman"/>
                <a:sym typeface="Times New Roman"/>
              </a:rPr>
              <a:t>are available and designed to support planning for a natural resource projects eligible for RDG project grants (above). Examples include watershed mapping, a hazardous waste site investigation, and a small mine reclamation work plan.   </a:t>
            </a:r>
          </a:p>
          <a:p>
            <a:pPr indent="0" lvl="0" marL="0" marR="0" rtl="0" algn="l">
              <a:spcBef>
                <a:spcPts val="0"/>
              </a:spcBef>
              <a:buSzPct val="25000"/>
              <a:buNone/>
            </a:pPr>
            <a:r>
              <a:rPr b="0" baseline="0" i="0" lang="en-US" sz="1400" u="none" cap="none" strike="noStrike">
                <a:solidFill>
                  <a:srgbClr val="000000"/>
                </a:solidFill>
                <a:latin typeface="Times New Roman"/>
                <a:ea typeface="Times New Roman"/>
                <a:cs typeface="Times New Roman"/>
                <a:sym typeface="Times New Roman"/>
              </a:rPr>
              <a:t> </a:t>
            </a:r>
          </a:p>
          <a:p>
            <a:pPr indent="-285750" lvl="0" marL="285750" marR="0" rtl="0" algn="l">
              <a:spcBef>
                <a:spcPts val="0"/>
              </a:spcBef>
              <a:buClr>
                <a:srgbClr val="632423"/>
              </a:buClr>
              <a:buSzPct val="100000"/>
              <a:buFont typeface="Noto Symbol"/>
              <a:buChar char="❖"/>
            </a:pPr>
            <a:r>
              <a:rPr b="1" baseline="0" i="0" lang="en-US" sz="1400" u="none" cap="none" strike="noStrike">
                <a:solidFill>
                  <a:srgbClr val="632423"/>
                </a:solidFill>
                <a:latin typeface="Times New Roman"/>
                <a:ea typeface="Times New Roman"/>
                <a:cs typeface="Times New Roman"/>
                <a:sym typeface="Times New Roman"/>
              </a:rPr>
              <a:t>Reclamation and Development Aquatic Invasive Species Grants:</a:t>
            </a:r>
            <a:r>
              <a:rPr b="0" baseline="0" i="0" lang="en-US" sz="1400" u="none" cap="none" strike="noStrike">
                <a:solidFill>
                  <a:srgbClr val="000000"/>
                </a:solidFill>
                <a:latin typeface="Times New Roman"/>
                <a:ea typeface="Times New Roman"/>
                <a:cs typeface="Times New Roman"/>
                <a:sym typeface="Times New Roman"/>
              </a:rPr>
              <a:t>  Available for projects up to $25,000 that address control of AIS.  Grants are available to public entities and non-profits.  Eurasion Water Milfoil control projects receive highest ranking.  </a:t>
            </a:r>
          </a:p>
          <a:p>
            <a:pPr indent="-196850" lvl="0" marL="285750" marR="0" rtl="0" algn="l">
              <a:spcBef>
                <a:spcPts val="0"/>
              </a:spcBef>
              <a:buClr>
                <a:schemeClr val="dk1"/>
              </a:buClr>
              <a:buFont typeface="Noto Symbol"/>
              <a:buNone/>
            </a:pPr>
            <a:r>
              <a:t/>
            </a:r>
            <a:endParaRPr b="0" baseline="0" i="0" sz="1400" u="none" cap="none" strike="noStrike">
              <a:solidFill>
                <a:srgbClr val="000000"/>
              </a:solidFill>
              <a:latin typeface="Times New Roman"/>
              <a:ea typeface="Times New Roman"/>
              <a:cs typeface="Times New Roman"/>
              <a:sym typeface="Times New Roman"/>
            </a:endParaRPr>
          </a:p>
          <a:p>
            <a:pPr indent="-285750" lvl="0" marL="285750" marR="0" rtl="0" algn="l">
              <a:spcBef>
                <a:spcPts val="0"/>
              </a:spcBef>
              <a:buClr>
                <a:srgbClr val="632423"/>
              </a:buClr>
              <a:buSzPct val="100000"/>
              <a:buFont typeface="Noto Symbol"/>
              <a:buChar char="❖"/>
            </a:pPr>
            <a:r>
              <a:rPr b="1" baseline="0" i="0" lang="en-US" sz="1400" u="none" cap="none" strike="noStrike">
                <a:solidFill>
                  <a:srgbClr val="632423"/>
                </a:solidFill>
                <a:latin typeface="Times New Roman"/>
                <a:ea typeface="Times New Roman"/>
                <a:cs typeface="Times New Roman"/>
                <a:sym typeface="Times New Roman"/>
              </a:rPr>
              <a:t>Grants to Counties for Revolving Septic Loan Program</a:t>
            </a:r>
            <a:r>
              <a:rPr b="0" baseline="0" i="0" lang="en-US" sz="1400" u="none" cap="none" strike="noStrike">
                <a:solidFill>
                  <a:srgbClr val="000000"/>
                </a:solidFill>
                <a:latin typeface="Times New Roman"/>
                <a:ea typeface="Times New Roman"/>
                <a:cs typeface="Times New Roman"/>
                <a:sym typeface="Times New Roman"/>
              </a:rPr>
              <a:t> – these grants will be available July 1</a:t>
            </a:r>
            <a:r>
              <a:rPr b="0" baseline="30000" i="0" lang="en-US" sz="1400" u="none" cap="none" strike="noStrike">
                <a:solidFill>
                  <a:srgbClr val="000000"/>
                </a:solidFill>
                <a:latin typeface="Times New Roman"/>
                <a:ea typeface="Times New Roman"/>
                <a:cs typeface="Times New Roman"/>
                <a:sym typeface="Times New Roman"/>
              </a:rPr>
              <a:t>st</a:t>
            </a:r>
            <a:r>
              <a:rPr b="0" baseline="0" i="0" lang="en-US" sz="1400" u="none" cap="none" strike="noStrike">
                <a:solidFill>
                  <a:srgbClr val="000000"/>
                </a:solidFill>
                <a:latin typeface="Times New Roman"/>
                <a:ea typeface="Times New Roman"/>
                <a:cs typeface="Times New Roman"/>
                <a:sym typeface="Times New Roman"/>
              </a:rPr>
              <a:t> to counties.  The grant will be open to counties only.  The grant program will assist counties to create a revolving loan program that will assist private individuals in repairing and restoring their failing septic systems or hooking into a municipal system.</a:t>
            </a:r>
          </a:p>
          <a:p>
            <a:pPr indent="0" lvl="0" marL="0" marR="0" rtl="0" algn="l">
              <a:spcBef>
                <a:spcPts val="0"/>
              </a:spcBef>
              <a:buNone/>
            </a:pPr>
            <a:r>
              <a:t/>
            </a:r>
            <a:endParaRPr b="0" baseline="0" i="0" sz="1400" u="none" cap="none" strike="noStrike">
              <a:solidFill>
                <a:srgbClr val="000000"/>
              </a:solidFill>
              <a:latin typeface="Times New Roman"/>
              <a:ea typeface="Times New Roman"/>
              <a:cs typeface="Times New Roman"/>
              <a:sym typeface="Times New Roman"/>
            </a:endParaRPr>
          </a:p>
          <a:p>
            <a:pPr indent="0" lvl="0" marL="0" marR="0" rtl="0" algn="l">
              <a:spcBef>
                <a:spcPts val="0"/>
              </a:spcBef>
              <a:buSzPct val="25000"/>
              <a:buNone/>
            </a:pPr>
            <a:r>
              <a:rPr b="0" baseline="0" i="0" lang="en-US" sz="1400" u="none" cap="none" strike="noStrike">
                <a:solidFill>
                  <a:srgbClr val="000000"/>
                </a:solidFill>
                <a:latin typeface="Times New Roman"/>
                <a:ea typeface="Times New Roman"/>
                <a:cs typeface="Times New Roman"/>
                <a:sym typeface="Times New Roman"/>
              </a:rPr>
              <a:t> </a:t>
            </a:r>
            <a:r>
              <a:rPr b="1" baseline="0" i="0" lang="en-US" sz="1400" u="sng" cap="none" strike="noStrike">
                <a:solidFill>
                  <a:srgbClr val="000000"/>
                </a:solidFill>
                <a:latin typeface="Times New Roman"/>
                <a:ea typeface="Times New Roman"/>
                <a:cs typeface="Times New Roman"/>
                <a:sym typeface="Times New Roman"/>
              </a:rPr>
              <a:t>Low-Interest Loan Programs</a:t>
            </a:r>
          </a:p>
          <a:p>
            <a:pPr indent="0" lvl="0" marL="0" marR="0" rtl="0" algn="l">
              <a:spcBef>
                <a:spcPts val="0"/>
              </a:spcBef>
              <a:buSzPct val="25000"/>
              <a:buNone/>
            </a:pPr>
            <a:r>
              <a:rPr b="0" baseline="0" i="0" lang="en-US" sz="1400" u="none" cap="none" strike="noStrike">
                <a:solidFill>
                  <a:srgbClr val="000000"/>
                </a:solidFill>
                <a:latin typeface="Times New Roman"/>
                <a:ea typeface="Times New Roman"/>
                <a:cs typeface="Times New Roman"/>
                <a:sym typeface="Times New Roman"/>
              </a:rPr>
              <a:t> </a:t>
            </a:r>
          </a:p>
          <a:p>
            <a:pPr indent="-171450" lvl="0" marL="171450" marR="0" rtl="0" algn="l">
              <a:spcBef>
                <a:spcPts val="0"/>
              </a:spcBef>
              <a:buClr>
                <a:srgbClr val="632423"/>
              </a:buClr>
              <a:buSzPct val="100000"/>
              <a:buFont typeface="Noto Symbol"/>
              <a:buChar char="❖"/>
            </a:pPr>
            <a:r>
              <a:rPr b="1" baseline="0" i="0" lang="en-US" sz="1200" u="none" cap="none" strike="noStrike">
                <a:solidFill>
                  <a:srgbClr val="632423"/>
                </a:solidFill>
                <a:latin typeface="Times New Roman"/>
                <a:ea typeface="Times New Roman"/>
                <a:cs typeface="Times New Roman"/>
                <a:sym typeface="Times New Roman"/>
              </a:rPr>
              <a:t>Irrigation Loans</a:t>
            </a:r>
            <a:r>
              <a:rPr b="0" baseline="0" i="0" lang="en-US" sz="1200" u="none" cap="none" strike="noStrike">
                <a:solidFill>
                  <a:srgbClr val="000000"/>
                </a:solidFill>
                <a:latin typeface="Times New Roman"/>
                <a:ea typeface="Times New Roman"/>
                <a:cs typeface="Times New Roman"/>
                <a:sym typeface="Times New Roman"/>
              </a:rPr>
              <a:t> are available to private individuals and associations for projects resulting in quantifiable benefits to water that will exceed costs.  Example of a typical project is conversion from flood to sprinkler irrigation.</a:t>
            </a:r>
          </a:p>
          <a:p>
            <a:pPr indent="0" lvl="0" marL="0" marR="0" rtl="0" algn="l">
              <a:spcBef>
                <a:spcPts val="0"/>
              </a:spcBef>
              <a:buSzPct val="25000"/>
              <a:buNone/>
            </a:pPr>
            <a:r>
              <a:rPr b="0" baseline="0" i="0" lang="en-US" sz="1200" u="none" cap="none" strike="noStrike">
                <a:solidFill>
                  <a:srgbClr val="000000"/>
                </a:solidFill>
                <a:latin typeface="Times New Roman"/>
                <a:ea typeface="Times New Roman"/>
                <a:cs typeface="Times New Roman"/>
                <a:sym typeface="Times New Roman"/>
              </a:rPr>
              <a:t> </a:t>
            </a:r>
          </a:p>
          <a:p>
            <a:pPr indent="-171450" lvl="0" marL="171450" marR="0" rtl="0" algn="l">
              <a:spcBef>
                <a:spcPts val="0"/>
              </a:spcBef>
              <a:buClr>
                <a:srgbClr val="632423"/>
              </a:buClr>
              <a:buSzPct val="100000"/>
              <a:buFont typeface="Noto Symbol"/>
              <a:buChar char="❖"/>
            </a:pPr>
            <a:r>
              <a:rPr b="1" baseline="0" i="0" lang="en-US" sz="1200" u="none" cap="none" strike="noStrike">
                <a:solidFill>
                  <a:srgbClr val="632423"/>
                </a:solidFill>
                <a:latin typeface="Times New Roman"/>
                <a:ea typeface="Times New Roman"/>
                <a:cs typeface="Times New Roman"/>
                <a:sym typeface="Times New Roman"/>
              </a:rPr>
              <a:t>Rangeland Improvement Loans</a:t>
            </a:r>
            <a:r>
              <a:rPr b="0" baseline="0" i="0" lang="en-US" sz="1200" u="none" cap="none" strike="noStrike">
                <a:solidFill>
                  <a:srgbClr val="000000"/>
                </a:solidFill>
                <a:latin typeface="Times New Roman"/>
                <a:ea typeface="Times New Roman"/>
                <a:cs typeface="Times New Roman"/>
                <a:sym typeface="Times New Roman"/>
              </a:rPr>
              <a:t> are available to private landowners for fencing, seeding, stockwater development and other range improvement practices.  </a:t>
            </a:r>
          </a:p>
          <a:p>
            <a:pPr indent="0" lvl="0" marL="0" marR="0" rtl="0" algn="l">
              <a:spcBef>
                <a:spcPts val="0"/>
              </a:spcBef>
              <a:buSzPct val="25000"/>
              <a:buNone/>
            </a:pPr>
            <a:r>
              <a:rPr b="0" baseline="0" i="0" lang="en-US" sz="1200" u="none" cap="none" strike="noStrike">
                <a:solidFill>
                  <a:srgbClr val="000000"/>
                </a:solidFill>
                <a:latin typeface="Times New Roman"/>
                <a:ea typeface="Times New Roman"/>
                <a:cs typeface="Times New Roman"/>
                <a:sym typeface="Times New Roman"/>
              </a:rPr>
              <a:t> </a:t>
            </a:r>
          </a:p>
          <a:p>
            <a:pPr indent="-171450" lvl="0" marL="171450" marR="0" rtl="0" algn="l">
              <a:spcBef>
                <a:spcPts val="0"/>
              </a:spcBef>
              <a:buClr>
                <a:srgbClr val="632423"/>
              </a:buClr>
              <a:buSzPct val="100000"/>
              <a:buFont typeface="Noto Symbol"/>
              <a:buChar char="❖"/>
            </a:pPr>
            <a:r>
              <a:rPr b="1" baseline="0" i="0" lang="en-US" sz="1200" u="none" cap="none" strike="noStrike">
                <a:solidFill>
                  <a:srgbClr val="632423"/>
                </a:solidFill>
                <a:latin typeface="Times New Roman"/>
                <a:ea typeface="Times New Roman"/>
                <a:cs typeface="Times New Roman"/>
                <a:sym typeface="Times New Roman"/>
              </a:rPr>
              <a:t>RRGL Loans</a:t>
            </a:r>
            <a:r>
              <a:rPr b="0" baseline="0" i="0" lang="en-US" sz="1200" u="none" cap="none" strike="noStrike">
                <a:solidFill>
                  <a:srgbClr val="000000"/>
                </a:solidFill>
                <a:latin typeface="Times New Roman"/>
                <a:ea typeface="Times New Roman"/>
                <a:cs typeface="Times New Roman"/>
                <a:sym typeface="Times New Roman"/>
              </a:rPr>
              <a:t> are available to public entities for projects that conserve, manage, develop, or preserve the state’s renewable resources.  Examples include:  diversion dam repair on the Bitterroot River and terminal outlet replacement at Deadman’s Basin</a:t>
            </a:r>
          </a:p>
          <a:p>
            <a:pPr indent="0" lvl="0" marL="0" marR="0" rtl="0" algn="l">
              <a:spcBef>
                <a:spcPts val="0"/>
              </a:spcBef>
              <a:buNone/>
            </a:pPr>
            <a:r>
              <a:t/>
            </a:r>
            <a:endParaRPr b="0" baseline="0" i="0" sz="2000" u="none" cap="none" strike="noStrike">
              <a:solidFill>
                <a:srgbClr val="000000"/>
              </a:solidFill>
              <a:latin typeface="Times New Roman"/>
              <a:ea typeface="Times New Roman"/>
              <a:cs typeface="Times New Roman"/>
              <a:sym typeface="Times New Roman"/>
            </a:endParaRPr>
          </a:p>
        </p:txBody>
      </p:sp>
      <p:sp>
        <p:nvSpPr>
          <p:cNvPr id="286" name="Shape 286"/>
          <p:cNvSpPr/>
          <p:nvPr/>
        </p:nvSpPr>
        <p:spPr>
          <a:xfrm>
            <a:off x="1354619" y="-76200"/>
            <a:ext cx="6434773"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515151"/>
                </a:solidFill>
                <a:latin typeface="Source Sans Pro"/>
                <a:ea typeface="Source Sans Pro"/>
                <a:cs typeface="Source Sans Pro"/>
                <a:sym typeface="Source Sans Pro"/>
              </a:rPr>
              <a:t>Common Grants CD’s use:</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0" name="Shape 290"/>
        <p:cNvGrpSpPr/>
        <p:nvPr/>
      </p:nvGrpSpPr>
      <p:grpSpPr>
        <a:xfrm>
          <a:off x="0" y="0"/>
          <a:ext cx="0" cy="0"/>
          <a:chOff x="0" y="0"/>
          <a:chExt cx="0" cy="0"/>
        </a:xfrm>
      </p:grpSpPr>
      <p:sp>
        <p:nvSpPr>
          <p:cNvPr id="291" name="Shape 291"/>
          <p:cNvSpPr txBox="1"/>
          <p:nvPr/>
        </p:nvSpPr>
        <p:spPr>
          <a:xfrm>
            <a:off x="533404" y="641210"/>
            <a:ext cx="8077199" cy="590930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3200" u="none" cap="none" strike="noStrike">
                <a:solidFill>
                  <a:srgbClr val="124C96"/>
                </a:solidFill>
                <a:latin typeface="Lato"/>
                <a:ea typeface="Lato"/>
                <a:cs typeface="Lato"/>
                <a:sym typeface="Lato"/>
              </a:rPr>
              <a:t>DEQ Grants</a:t>
            </a:r>
          </a:p>
          <a:p>
            <a:pPr indent="0" lvl="0" marL="0" marR="0" rtl="0" algn="ctr">
              <a:spcBef>
                <a:spcPts val="0"/>
              </a:spcBef>
              <a:buNone/>
            </a:pPr>
            <a:r>
              <a:t/>
            </a:r>
            <a:endParaRPr b="1" baseline="0" i="0" sz="1200" u="none" cap="none" strike="noStrike">
              <a:solidFill>
                <a:srgbClr val="124C96"/>
              </a:solidFill>
              <a:latin typeface="Lato"/>
              <a:ea typeface="Lato"/>
              <a:cs typeface="Lato"/>
              <a:sym typeface="Lato"/>
            </a:endParaRPr>
          </a:p>
          <a:p>
            <a:pPr indent="0" lvl="0" marL="0" marR="0" rtl="0" algn="ctr">
              <a:spcBef>
                <a:spcPts val="0"/>
              </a:spcBef>
              <a:buSzPct val="25000"/>
              <a:buNone/>
            </a:pPr>
            <a:r>
              <a:rPr b="1" baseline="0" i="0" lang="en-US" sz="1400" u="none" cap="none" strike="noStrike">
                <a:solidFill>
                  <a:srgbClr val="124C96"/>
                </a:solidFill>
                <a:latin typeface="Lato"/>
                <a:ea typeface="Lato"/>
                <a:cs typeface="Lato"/>
                <a:sym typeface="Lato"/>
              </a:rPr>
              <a:t>319 Project Funding</a:t>
            </a:r>
          </a:p>
          <a:p>
            <a:pPr indent="0" lvl="0" marL="0" marR="0" rtl="0" algn="ctr">
              <a:spcBef>
                <a:spcPts val="0"/>
              </a:spcBef>
              <a:buNone/>
            </a:pPr>
            <a:r>
              <a:t/>
            </a:r>
            <a:endParaRPr b="1" baseline="0" i="0" sz="1200" u="none" cap="none" strike="noStrike">
              <a:solidFill>
                <a:srgbClr val="124C96"/>
              </a:solidFill>
              <a:latin typeface="Lato"/>
              <a:ea typeface="Lato"/>
              <a:cs typeface="Lato"/>
              <a:sym typeface="Lato"/>
            </a:endParaRPr>
          </a:p>
          <a:p>
            <a:pPr indent="0" lvl="0" marL="0" marR="0" rtl="0" algn="l">
              <a:spcBef>
                <a:spcPts val="0"/>
              </a:spcBef>
              <a:buSzPct val="25000"/>
              <a:buNone/>
            </a:pPr>
            <a:r>
              <a:rPr b="0" baseline="0" i="0" lang="en-US" sz="1200" u="none" cap="none" strike="noStrike">
                <a:solidFill>
                  <a:srgbClr val="000000"/>
                </a:solidFill>
                <a:latin typeface="Verdana"/>
                <a:ea typeface="Verdana"/>
                <a:cs typeface="Verdana"/>
                <a:sym typeface="Verdana"/>
              </a:rPr>
              <a:t>The Montana Department of Environmental Quality (DEQ) solicits project proposals from eligible applicants to further Montana’s NPS Program goals. DEQ issues a Call for proposals every year under Section 319(h) of the Federal Clean Water Act (CWA). Section 319(h) funds for projects are distributed competitively to support the most effective and highest priority projects. Applicants must be either a governmental entity or a nonprofit organization.</a:t>
            </a:r>
          </a:p>
          <a:p>
            <a:pPr indent="0" lvl="0" marL="0" marR="0" rtl="0" algn="ctr">
              <a:spcBef>
                <a:spcPts val="0"/>
              </a:spcBef>
              <a:buNone/>
            </a:pPr>
            <a:r>
              <a:t/>
            </a:r>
            <a:endParaRPr b="0" baseline="0" i="0" sz="1200" u="none" cap="none" strike="noStrike">
              <a:solidFill>
                <a:srgbClr val="000000"/>
              </a:solidFill>
              <a:latin typeface="Verdana"/>
              <a:ea typeface="Verdana"/>
              <a:cs typeface="Verdana"/>
              <a:sym typeface="Verdana"/>
            </a:endParaRPr>
          </a:p>
          <a:p>
            <a:pPr indent="0" lvl="0" marL="0" marR="0" rtl="0" algn="ctr">
              <a:spcBef>
                <a:spcPts val="0"/>
              </a:spcBef>
              <a:buSzPct val="25000"/>
              <a:buNone/>
            </a:pPr>
            <a:r>
              <a:rPr b="1" baseline="0" i="0" lang="en-US" sz="1400" u="none" cap="none" strike="noStrike">
                <a:solidFill>
                  <a:srgbClr val="124C96"/>
                </a:solidFill>
                <a:latin typeface="Arial"/>
                <a:ea typeface="Arial"/>
                <a:cs typeface="Arial"/>
                <a:sym typeface="Arial"/>
              </a:rPr>
              <a:t>319 Education and Outreach</a:t>
            </a:r>
          </a:p>
          <a:p>
            <a:pPr indent="0" lvl="0" marL="0" marR="0" rtl="0" algn="ctr">
              <a:spcBef>
                <a:spcPts val="0"/>
              </a:spcBef>
              <a:buSzPct val="25000"/>
              <a:buNone/>
            </a:pPr>
            <a:r>
              <a:rPr b="1" baseline="0" i="0" lang="en-US" sz="1400" u="none" cap="none" strike="noStrike">
                <a:solidFill>
                  <a:srgbClr val="124C96"/>
                </a:solidFill>
                <a:latin typeface="Arial"/>
                <a:ea typeface="Arial"/>
                <a:cs typeface="Arial"/>
                <a:sym typeface="Arial"/>
              </a:rPr>
              <a:t>Mini-Grant Program</a:t>
            </a:r>
          </a:p>
          <a:p>
            <a:pPr indent="0" lvl="0" marL="0" marR="0" rtl="0" algn="ctr">
              <a:spcBef>
                <a:spcPts val="0"/>
              </a:spcBef>
              <a:buSzPct val="25000"/>
              <a:buNone/>
            </a:pPr>
            <a:r>
              <a:rPr b="1" baseline="0" i="0" lang="en-US" sz="1400" u="none" cap="none" strike="noStrike">
                <a:solidFill>
                  <a:srgbClr val="124C96"/>
                </a:solidFill>
                <a:latin typeface="Lato"/>
                <a:ea typeface="Lato"/>
                <a:cs typeface="Lato"/>
                <a:sym typeface="Lato"/>
              </a:rPr>
              <a:t>For more information on the current grant cycle, please visit the </a:t>
            </a:r>
          </a:p>
          <a:p>
            <a:pPr indent="0" lvl="0" marL="0" marR="0" rtl="0" algn="ctr">
              <a:spcBef>
                <a:spcPts val="0"/>
              </a:spcBef>
              <a:buSzPct val="25000"/>
              <a:buNone/>
            </a:pPr>
            <a:r>
              <a:rPr b="1" baseline="0" i="0" lang="en-US" sz="1400" u="sng" cap="none" strike="noStrike">
                <a:solidFill>
                  <a:schemeClr val="hlink"/>
                </a:solidFill>
                <a:latin typeface="Arial"/>
                <a:ea typeface="Arial"/>
                <a:cs typeface="Arial"/>
                <a:sym typeface="Arial"/>
                <a:hlinkClick r:id="rId3"/>
              </a:rPr>
              <a:t>Mini-Grant Wiki</a:t>
            </a:r>
          </a:p>
          <a:p>
            <a:pPr indent="0" lvl="0" marL="0" marR="0" rtl="0" algn="ctr">
              <a:spcBef>
                <a:spcPts val="0"/>
              </a:spcBef>
              <a:buNone/>
            </a:pPr>
            <a:r>
              <a:t/>
            </a:r>
            <a:endParaRPr b="1" baseline="0" i="0" sz="1200" u="none" cap="none" strike="noStrike">
              <a:solidFill>
                <a:srgbClr val="124C96"/>
              </a:solidFill>
              <a:latin typeface="Lato"/>
              <a:ea typeface="Lato"/>
              <a:cs typeface="Lato"/>
              <a:sym typeface="Lato"/>
            </a:endParaRPr>
          </a:p>
          <a:p>
            <a:pPr indent="0" lvl="0" marL="0" marR="0" rtl="0" algn="l">
              <a:spcBef>
                <a:spcPts val="0"/>
              </a:spcBef>
              <a:buSzPct val="25000"/>
              <a:buNone/>
            </a:pPr>
            <a:r>
              <a:rPr b="0" baseline="0" i="0" lang="en-US" sz="1200" u="none" cap="none" strike="noStrike">
                <a:solidFill>
                  <a:srgbClr val="000000"/>
                </a:solidFill>
                <a:latin typeface="Verdana"/>
                <a:ea typeface="Verdana"/>
                <a:cs typeface="Verdana"/>
                <a:sym typeface="Verdana"/>
              </a:rPr>
              <a:t>A limited amount of funding is available under the federal CWA Section 319 to assist local groups with education projects that are focused on water quality and nonpoint source pollution through the mini-grants program. These projects are funded up to $2,000 per project and are awarded twice per year beginning in July and January.</a:t>
            </a:r>
          </a:p>
          <a:p>
            <a:pPr indent="0" lvl="0" marL="0" marR="0" rtl="0" algn="l">
              <a:spcBef>
                <a:spcPts val="0"/>
              </a:spcBef>
              <a:buNone/>
            </a:pPr>
            <a:r>
              <a:t/>
            </a:r>
            <a:endParaRPr b="0" baseline="0" i="0" sz="1200" u="none" cap="none" strike="noStrike">
              <a:solidFill>
                <a:srgbClr val="000000"/>
              </a:solidFill>
              <a:latin typeface="Verdana"/>
              <a:ea typeface="Verdana"/>
              <a:cs typeface="Verdana"/>
              <a:sym typeface="Verdana"/>
            </a:endParaRPr>
          </a:p>
          <a:p>
            <a:pPr indent="0" lvl="0" marL="0" marR="0" rtl="0" algn="l">
              <a:spcBef>
                <a:spcPts val="0"/>
              </a:spcBef>
              <a:buSzPct val="25000"/>
              <a:buNone/>
            </a:pPr>
            <a:r>
              <a:rPr b="0" baseline="0" i="0" lang="en-US" sz="1200" u="none" cap="none" strike="noStrike">
                <a:solidFill>
                  <a:srgbClr val="000000"/>
                </a:solidFill>
                <a:latin typeface="Verdana"/>
                <a:ea typeface="Verdana"/>
                <a:cs typeface="Verdana"/>
                <a:sym typeface="Verdana"/>
              </a:rPr>
              <a:t>The mini-grants provide a mechanism to increase awareness of pollution issues and to improve water quality through educational activities. Successful projects focus on one activity addressing water resource needs. Examples include workshops, conferences, equipment, leveraging funds, etc. Projects must address larger watershed efforts in the applicant’s region.</a:t>
            </a:r>
          </a:p>
          <a:p>
            <a:pPr indent="0" lvl="0" marL="0" marR="0" rtl="0" algn="l">
              <a:spcBef>
                <a:spcPts val="0"/>
              </a:spcBef>
              <a:buSzPct val="25000"/>
              <a:buNone/>
            </a:pPr>
            <a:r>
              <a:rPr b="0" baseline="0" i="0" lang="en-US" sz="1200" u="none" cap="none" strike="noStrike">
                <a:solidFill>
                  <a:srgbClr val="000000"/>
                </a:solidFill>
                <a:latin typeface="Verdana"/>
                <a:ea typeface="Verdana"/>
                <a:cs typeface="Verdana"/>
                <a:sym typeface="Verdana"/>
              </a:rPr>
              <a:t>Applicants may be local watershed groups, conservation districts, a county extension service, counties, schools, etc., but must have the ability to manage federal funding. Applicants must provide a minimum 40% local non-federal, in-kind or cash match. The grants are provided on a reimbursement basis. Each application will be reviewed and approved by a panel from the Montana Watershed Coordination Council’s Education and Outreach Work Group.</a:t>
            </a:r>
          </a:p>
        </p:txBody>
      </p:sp>
      <p:sp>
        <p:nvSpPr>
          <p:cNvPr id="292" name="Shape 292"/>
          <p:cNvSpPr/>
          <p:nvPr/>
        </p:nvSpPr>
        <p:spPr>
          <a:xfrm>
            <a:off x="1636746" y="-76200"/>
            <a:ext cx="5870516"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515151"/>
                </a:solidFill>
                <a:latin typeface="Source Sans Pro"/>
                <a:ea typeface="Source Sans Pro"/>
                <a:cs typeface="Source Sans Pro"/>
                <a:sym typeface="Source Sans Pro"/>
              </a:rPr>
              <a:t>Common Grants CD’s use:</a:t>
            </a: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6" name="Shape 296"/>
        <p:cNvGrpSpPr/>
        <p:nvPr/>
      </p:nvGrpSpPr>
      <p:grpSpPr>
        <a:xfrm>
          <a:off x="0" y="0"/>
          <a:ext cx="0" cy="0"/>
          <a:chOff x="0" y="0"/>
          <a:chExt cx="0" cy="0"/>
        </a:xfrm>
      </p:grpSpPr>
      <p:sp>
        <p:nvSpPr>
          <p:cNvPr id="297" name="Shape 297"/>
          <p:cNvSpPr/>
          <p:nvPr/>
        </p:nvSpPr>
        <p:spPr>
          <a:xfrm>
            <a:off x="2556072" y="28575"/>
            <a:ext cx="4031872"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9EC8FF"/>
                </a:solidFill>
                <a:latin typeface="Source Sans Pro"/>
                <a:ea typeface="Source Sans Pro"/>
                <a:cs typeface="Source Sans Pro"/>
                <a:sym typeface="Source Sans Pro"/>
              </a:rPr>
              <a:t>Other Grant Ideas</a:t>
            </a:r>
          </a:p>
        </p:txBody>
      </p:sp>
      <p:sp>
        <p:nvSpPr>
          <p:cNvPr id="298" name="Shape 298"/>
          <p:cNvSpPr txBox="1"/>
          <p:nvPr/>
        </p:nvSpPr>
        <p:spPr>
          <a:xfrm>
            <a:off x="366883" y="736460"/>
            <a:ext cx="8410250" cy="5847754"/>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Cinnabar Foundation</a:t>
            </a:r>
          </a:p>
          <a:p>
            <a:pPr indent="0" lvl="0" marL="0" marR="0" rtl="0" algn="l">
              <a:spcBef>
                <a:spcPts val="0"/>
              </a:spcBef>
              <a:buSzPct val="25000"/>
              <a:buNone/>
            </a:pPr>
            <a:r>
              <a:rPr b="1" baseline="0" i="1" lang="en-US" sz="1400" u="none" cap="none" strike="noStrike">
                <a:solidFill>
                  <a:schemeClr val="dk1"/>
                </a:solidFill>
                <a:latin typeface="Source Sans Pro"/>
                <a:ea typeface="Source Sans Pro"/>
                <a:cs typeface="Source Sans Pro"/>
                <a:sym typeface="Source Sans Pro"/>
              </a:rPr>
              <a:t>www.thecinnabarfoundation .org</a:t>
            </a: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Vision: </a:t>
            </a:r>
            <a:r>
              <a:rPr b="0" baseline="0" i="0" lang="en-US" sz="1400" u="none" cap="none" strike="noStrike">
                <a:solidFill>
                  <a:schemeClr val="dk1"/>
                </a:solidFill>
                <a:latin typeface="Source Sans Pro"/>
                <a:ea typeface="Source Sans Pro"/>
                <a:cs typeface="Source Sans Pro"/>
                <a:sym typeface="Source Sans Pro"/>
              </a:rPr>
              <a:t>We envision the future of Montana and its greater ecosystem that safeguard this landscape of people , graced by generations of people with a commitment to preserve &amp; conserve its clear waters, restored wildlife, wild lands, &amp; epic national parks along side sustainable economies.</a:t>
            </a:r>
          </a:p>
          <a:p>
            <a:pPr indent="0" lvl="0" marL="0" marR="0" rtl="0" algn="l">
              <a:spcBef>
                <a:spcPts val="0"/>
              </a:spcBef>
              <a:buNone/>
            </a:pPr>
            <a:r>
              <a:t/>
            </a:r>
            <a:endParaRPr b="0" baseline="0" i="0" sz="18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NRCS CIG Grants</a:t>
            </a:r>
          </a:p>
          <a:p>
            <a:pPr indent="0" lvl="0" marL="0" marR="0" rtl="0" algn="l">
              <a:spcBef>
                <a:spcPts val="0"/>
              </a:spcBef>
              <a:buSzPct val="25000"/>
              <a:buNone/>
            </a:pPr>
            <a:r>
              <a:rPr b="1" baseline="0" i="1" lang="en-US" sz="1400" u="none" cap="none" strike="noStrike">
                <a:solidFill>
                  <a:schemeClr val="dk1"/>
                </a:solidFill>
                <a:latin typeface="Source Sans Pro"/>
                <a:ea typeface="Source Sans Pro"/>
                <a:cs typeface="Source Sans Pro"/>
                <a:sym typeface="Source Sans Pro"/>
              </a:rPr>
              <a:t>http://www.nrcs.usda.gov/wps/portal/nrcs/main/national/programs/financial/cig/</a:t>
            </a:r>
          </a:p>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NRCS provides funding opportunities for agriculturalists and others through various programs. Conservation Innovation Grants (CIG) is a voluntary program intended to stimulate the development and adoption of innovative conservation approaches and technologies while leveraging Federal investment in environmental enhancement and protection, in conjunction with agricultural production. Under CIG, Environmental Quality Incentives Program funds are used to award competitive grants to non-Federal governmental or nongovernmental organizations, Tribes, or individuals.</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Montana Fish Wildlife &amp; Parks</a:t>
            </a: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Future Fisheries</a:t>
            </a:r>
          </a:p>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For more than a decade, FWP's Future Fisheries Improvement Program has worked to restore rivers, streams, and lakes to improve and restore Montana's wild fish habitats. About $750,000 are available each year for projects that revitalize wild fish populations. </a:t>
            </a:r>
          </a:p>
          <a:p>
            <a:pPr indent="0" lvl="0" marL="0" marR="0" rtl="0" algn="l">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Living with Wildlife</a:t>
            </a:r>
          </a:p>
          <a:p>
            <a:pPr indent="0" lvl="0" marL="0" marR="0" rtl="0" algn="l">
              <a:spcBef>
                <a:spcPts val="0"/>
              </a:spcBef>
              <a:buSzPct val="25000"/>
              <a:buNone/>
            </a:pPr>
            <a:r>
              <a:rPr b="0" baseline="0" i="0" lang="en-US" sz="1400" u="none" cap="none" strike="noStrike">
                <a:solidFill>
                  <a:schemeClr val="dk1"/>
                </a:solidFill>
                <a:latin typeface="Source Sans Pro"/>
                <a:ea typeface="Source Sans Pro"/>
                <a:cs typeface="Source Sans Pro"/>
                <a:sym typeface="Source Sans Pro"/>
              </a:rPr>
              <a:t>Living With Wildlife is a grant program developed by Montana Fish, Wildlife &amp; Parks (FWP) and funded by the Montana Legislature to promote the successful coexistence of people and wildlife in urban and suburban settings.</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1" lang="en-US" sz="1400" u="none" cap="none" strike="noStrike">
                <a:solidFill>
                  <a:schemeClr val="dk1"/>
                </a:solidFill>
                <a:latin typeface="Source Sans Pro"/>
                <a:ea typeface="Source Sans Pro"/>
                <a:cs typeface="Source Sans Pro"/>
                <a:sym typeface="Source Sans Pro"/>
              </a:rPr>
              <a:t>Sometimes local business such as Walmart and Lowes will have opportunities  as well for small projects.</a:t>
            </a: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2" name="Shape 302"/>
        <p:cNvGrpSpPr/>
        <p:nvPr/>
      </p:nvGrpSpPr>
      <p:grpSpPr>
        <a:xfrm>
          <a:off x="0" y="0"/>
          <a:ext cx="0" cy="0"/>
          <a:chOff x="0" y="0"/>
          <a:chExt cx="0" cy="0"/>
        </a:xfrm>
      </p:grpSpPr>
      <p:sp>
        <p:nvSpPr>
          <p:cNvPr id="303" name="Shape 303"/>
          <p:cNvSpPr txBox="1"/>
          <p:nvPr/>
        </p:nvSpPr>
        <p:spPr>
          <a:xfrm>
            <a:off x="838200" y="457200"/>
            <a:ext cx="7467600" cy="2954654"/>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2400" u="none" cap="none" strike="noStrike">
                <a:solidFill>
                  <a:schemeClr val="dk1"/>
                </a:solidFill>
                <a:latin typeface="Source Sans Pro"/>
                <a:ea typeface="Source Sans Pro"/>
                <a:cs typeface="Source Sans Pro"/>
                <a:sym typeface="Source Sans Pro"/>
              </a:rPr>
              <a:t>So you </a:t>
            </a:r>
          </a:p>
          <a:p>
            <a:pPr indent="0" lvl="0" marL="0" marR="0" rtl="0" algn="l">
              <a:spcBef>
                <a:spcPts val="0"/>
              </a:spcBef>
              <a:buNone/>
            </a:pPr>
            <a:r>
              <a:t/>
            </a:r>
            <a:endParaRPr b="0" baseline="0" i="0" sz="24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2400" u="none" cap="none" strike="noStrike">
                <a:solidFill>
                  <a:schemeClr val="dk1"/>
                </a:solidFill>
                <a:latin typeface="Source Sans Pro"/>
                <a:ea typeface="Source Sans Pro"/>
                <a:cs typeface="Source Sans Pro"/>
                <a:sym typeface="Source Sans Pro"/>
              </a:rPr>
              <a:t>Wrote a stellar proposal</a:t>
            </a:r>
          </a:p>
          <a:p>
            <a:pPr indent="-190500" lvl="0" marL="342900" marR="0" rtl="0" algn="l">
              <a:spcBef>
                <a:spcPts val="0"/>
              </a:spcBef>
              <a:buClr>
                <a:schemeClr val="dk1"/>
              </a:buClr>
              <a:buFont typeface="Souce Sans Pro"/>
              <a:buNone/>
            </a:pPr>
            <a:r>
              <a:t/>
            </a:r>
            <a:endParaRPr b="0" baseline="0" i="0" sz="24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2400" u="none" cap="none" strike="noStrike">
                <a:solidFill>
                  <a:schemeClr val="dk1"/>
                </a:solidFill>
                <a:latin typeface="Source Sans Pro"/>
                <a:ea typeface="Source Sans Pro"/>
                <a:cs typeface="Source Sans Pro"/>
                <a:sym typeface="Source Sans Pro"/>
              </a:rPr>
              <a:t>Made it through the review process</a:t>
            </a:r>
          </a:p>
          <a:p>
            <a:pPr indent="-190500" lvl="0" marL="342900" marR="0" rtl="0" algn="l">
              <a:spcBef>
                <a:spcPts val="0"/>
              </a:spcBef>
              <a:buClr>
                <a:schemeClr val="dk1"/>
              </a:buClr>
              <a:buFont typeface="Souce Sans Pro"/>
              <a:buNone/>
            </a:pPr>
            <a:r>
              <a:t/>
            </a:r>
            <a:endParaRPr b="0" baseline="0" i="0" sz="24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2400" u="none" cap="none" strike="noStrike">
                <a:solidFill>
                  <a:schemeClr val="dk1"/>
                </a:solidFill>
                <a:latin typeface="Source Sans Pro"/>
                <a:ea typeface="Source Sans Pro"/>
                <a:cs typeface="Source Sans Pro"/>
                <a:sym typeface="Source Sans Pro"/>
              </a:rPr>
              <a:t>Were awarded funding</a:t>
            </a:r>
          </a:p>
          <a:p>
            <a:pPr indent="-228600" lvl="0" marL="342900" marR="0" rtl="0" algn="l">
              <a:spcBef>
                <a:spcPts val="0"/>
              </a:spcBef>
              <a:buClr>
                <a:schemeClr val="dk1"/>
              </a:buClr>
              <a:buFont typeface="Souce Sans Pro"/>
              <a:buNone/>
            </a:pPr>
            <a:r>
              <a:t/>
            </a:r>
            <a:endParaRPr b="0" baseline="0" i="0" sz="1800" u="none" cap="none" strike="noStrike">
              <a:solidFill>
                <a:schemeClr val="dk1"/>
              </a:solidFill>
              <a:latin typeface="Source Sans Pro"/>
              <a:ea typeface="Source Sans Pro"/>
              <a:cs typeface="Source Sans Pro"/>
              <a:sym typeface="Source Sans Pro"/>
            </a:endParaRPr>
          </a:p>
        </p:txBody>
      </p:sp>
      <p:pic>
        <p:nvPicPr>
          <p:cNvPr id="304" name="Shape 304"/>
          <p:cNvPicPr preferRelativeResize="0"/>
          <p:nvPr/>
        </p:nvPicPr>
        <p:blipFill rotWithShape="1">
          <a:blip r:embed="rId3">
            <a:alphaModFix/>
          </a:blip>
          <a:srcRect b="0" l="0" r="0" t="0"/>
          <a:stretch/>
        </p:blipFill>
        <p:spPr>
          <a:xfrm>
            <a:off x="4501080" y="1133901"/>
            <a:ext cx="341530" cy="341530"/>
          </a:xfrm>
          <a:prstGeom prst="rect">
            <a:avLst/>
          </a:prstGeom>
          <a:noFill/>
          <a:ln>
            <a:noFill/>
          </a:ln>
        </p:spPr>
      </p:pic>
      <p:pic>
        <p:nvPicPr>
          <p:cNvPr id="305" name="Shape 305"/>
          <p:cNvPicPr preferRelativeResize="0"/>
          <p:nvPr/>
        </p:nvPicPr>
        <p:blipFill rotWithShape="1">
          <a:blip r:embed="rId3">
            <a:alphaModFix/>
          </a:blip>
          <a:srcRect b="0" l="0" r="0" t="0"/>
          <a:stretch/>
        </p:blipFill>
        <p:spPr>
          <a:xfrm>
            <a:off x="5867400" y="1905258"/>
            <a:ext cx="341530" cy="341530"/>
          </a:xfrm>
          <a:prstGeom prst="rect">
            <a:avLst/>
          </a:prstGeom>
          <a:noFill/>
          <a:ln>
            <a:noFill/>
          </a:ln>
        </p:spPr>
      </p:pic>
      <p:pic>
        <p:nvPicPr>
          <p:cNvPr id="306" name="Shape 306"/>
          <p:cNvPicPr preferRelativeResize="0"/>
          <p:nvPr/>
        </p:nvPicPr>
        <p:blipFill rotWithShape="1">
          <a:blip r:embed="rId3">
            <a:alphaModFix/>
          </a:blip>
          <a:srcRect b="0" l="0" r="0" t="0"/>
          <a:stretch/>
        </p:blipFill>
        <p:spPr>
          <a:xfrm>
            <a:off x="4330314" y="2667000"/>
            <a:ext cx="341530" cy="341530"/>
          </a:xfrm>
          <a:prstGeom prst="rect">
            <a:avLst/>
          </a:prstGeom>
          <a:noFill/>
          <a:ln>
            <a:noFill/>
          </a:ln>
        </p:spPr>
      </p:pic>
      <p:sp>
        <p:nvSpPr>
          <p:cNvPr id="307" name="Shape 307"/>
          <p:cNvSpPr txBox="1"/>
          <p:nvPr/>
        </p:nvSpPr>
        <p:spPr>
          <a:xfrm>
            <a:off x="838200" y="3886200"/>
            <a:ext cx="7772400" cy="461664"/>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2400" u="none" cap="none" strike="noStrike">
                <a:solidFill>
                  <a:schemeClr val="dk1"/>
                </a:solidFill>
                <a:latin typeface="Source Sans Pro"/>
                <a:ea typeface="Source Sans Pro"/>
                <a:cs typeface="Source Sans Pro"/>
                <a:sym typeface="Source Sans Pro"/>
              </a:rPr>
              <a:t>Now where to go from here. .  .</a:t>
            </a: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1" name="Shape 311"/>
        <p:cNvGrpSpPr/>
        <p:nvPr/>
      </p:nvGrpSpPr>
      <p:grpSpPr>
        <a:xfrm>
          <a:off x="0" y="0"/>
          <a:ext cx="0" cy="0"/>
          <a:chOff x="0" y="0"/>
          <a:chExt cx="0" cy="0"/>
        </a:xfrm>
      </p:grpSpPr>
      <p:sp>
        <p:nvSpPr>
          <p:cNvPr id="312" name="Shape 312"/>
          <p:cNvSpPr/>
          <p:nvPr/>
        </p:nvSpPr>
        <p:spPr>
          <a:xfrm>
            <a:off x="129216" y="1447800"/>
            <a:ext cx="8901796" cy="341631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7200" u="none" cap="none" strike="noStrike">
                <a:solidFill>
                  <a:srgbClr val="D3F0FF"/>
                </a:solidFill>
                <a:latin typeface="Source Sans Pro"/>
                <a:ea typeface="Source Sans Pro"/>
                <a:cs typeface="Source Sans Pro"/>
                <a:sym typeface="Source Sans Pro"/>
              </a:rPr>
              <a:t>Contracts </a:t>
            </a:r>
          </a:p>
          <a:p>
            <a:pPr indent="0" lvl="0" marL="0" marR="0" rtl="0" algn="ctr">
              <a:spcBef>
                <a:spcPts val="0"/>
              </a:spcBef>
              <a:buSzPct val="25000"/>
              <a:buNone/>
            </a:pPr>
            <a:r>
              <a:rPr b="1" baseline="0" i="0" lang="en-US" sz="7200" u="none" cap="none" strike="noStrike">
                <a:solidFill>
                  <a:srgbClr val="D3F0FF"/>
                </a:solidFill>
                <a:latin typeface="Source Sans Pro"/>
                <a:ea typeface="Source Sans Pro"/>
                <a:cs typeface="Source Sans Pro"/>
                <a:sym typeface="Source Sans Pro"/>
              </a:rPr>
              <a:t>&amp; </a:t>
            </a:r>
          </a:p>
          <a:p>
            <a:pPr indent="0" lvl="0" marL="0" marR="0" rtl="0" algn="ctr">
              <a:spcBef>
                <a:spcPts val="0"/>
              </a:spcBef>
              <a:buSzPct val="25000"/>
              <a:buNone/>
            </a:pPr>
            <a:r>
              <a:rPr b="1" baseline="0" i="0" lang="en-US" sz="7200" u="none" cap="none" strike="noStrike">
                <a:solidFill>
                  <a:srgbClr val="D3F0FF"/>
                </a:solidFill>
                <a:latin typeface="Source Sans Pro"/>
                <a:ea typeface="Source Sans Pro"/>
                <a:cs typeface="Source Sans Pro"/>
                <a:sym typeface="Source Sans Pro"/>
              </a:rPr>
              <a:t>Contract Management</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 name="Shape 98"/>
        <p:cNvGrpSpPr/>
        <p:nvPr/>
      </p:nvGrpSpPr>
      <p:grpSpPr>
        <a:xfrm>
          <a:off x="0" y="0"/>
          <a:ext cx="0" cy="0"/>
          <a:chOff x="0" y="0"/>
          <a:chExt cx="0" cy="0"/>
        </a:xfrm>
      </p:grpSpPr>
      <p:grpSp>
        <p:nvGrpSpPr>
          <p:cNvPr id="99" name="Shape 99"/>
          <p:cNvGrpSpPr/>
          <p:nvPr/>
        </p:nvGrpSpPr>
        <p:grpSpPr>
          <a:xfrm>
            <a:off x="925609" y="681086"/>
            <a:ext cx="7291013" cy="5327097"/>
            <a:chOff x="87409" y="71486"/>
            <a:chExt cx="7291013" cy="5327097"/>
          </a:xfrm>
        </p:grpSpPr>
        <p:sp>
          <p:nvSpPr>
            <p:cNvPr id="100" name="Shape 100"/>
            <p:cNvSpPr/>
            <p:nvPr/>
          </p:nvSpPr>
          <p:spPr>
            <a:xfrm>
              <a:off x="1815640" y="857066"/>
              <a:ext cx="3714750" cy="3715167"/>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01" name="Shape 101"/>
            <p:cNvSpPr txBox="1"/>
            <p:nvPr/>
          </p:nvSpPr>
          <p:spPr>
            <a:xfrm>
              <a:off x="2359652" y="1401140"/>
              <a:ext cx="2626723" cy="2627018"/>
            </a:xfrm>
            <a:prstGeom prst="rect">
              <a:avLst/>
            </a:prstGeom>
            <a:noFill/>
            <a:ln>
              <a:noFill/>
            </a:ln>
          </p:spPr>
          <p:txBody>
            <a:bodyPr anchorCtr="0" anchor="ctr" bIns="106675" lIns="106675" rIns="106675" tIns="106675">
              <a:noAutofit/>
            </a:bodyPr>
            <a:lstStyle/>
            <a:p>
              <a:pPr indent="0" lvl="0" marL="0" marR="0" rtl="0" algn="ctr">
                <a:lnSpc>
                  <a:spcPct val="90000"/>
                </a:lnSpc>
                <a:spcBef>
                  <a:spcPts val="0"/>
                </a:spcBef>
                <a:spcAft>
                  <a:spcPts val="980"/>
                </a:spcAft>
                <a:buSzPct val="25000"/>
                <a:buNone/>
              </a:pPr>
              <a:r>
                <a:rPr b="0" baseline="0" i="0" lang="en-US" sz="2800" u="none" cap="none" strike="noStrike">
                  <a:solidFill>
                    <a:schemeClr val="lt1"/>
                  </a:solidFill>
                  <a:latin typeface="Source Sans Pro"/>
                  <a:ea typeface="Source Sans Pro"/>
                  <a:cs typeface="Source Sans Pro"/>
                  <a:sym typeface="Source Sans Pro"/>
                </a:rPr>
                <a:t>Main Grant Uses</a:t>
              </a:r>
            </a:p>
          </p:txBody>
        </p:sp>
        <p:sp>
          <p:nvSpPr>
            <p:cNvPr id="102" name="Shape 102"/>
            <p:cNvSpPr/>
            <p:nvPr/>
          </p:nvSpPr>
          <p:spPr>
            <a:xfrm>
              <a:off x="2208440" y="385714"/>
              <a:ext cx="413003" cy="413182"/>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03" name="Shape 103"/>
            <p:cNvSpPr/>
            <p:nvPr/>
          </p:nvSpPr>
          <p:spPr>
            <a:xfrm>
              <a:off x="4486585" y="150043"/>
              <a:ext cx="299465" cy="29946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04" name="Shape 104"/>
            <p:cNvSpPr/>
            <p:nvPr/>
          </p:nvSpPr>
          <p:spPr>
            <a:xfrm>
              <a:off x="1894214" y="4392103"/>
              <a:ext cx="299465" cy="29946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05" name="Shape 105"/>
            <p:cNvSpPr/>
            <p:nvPr/>
          </p:nvSpPr>
          <p:spPr>
            <a:xfrm>
              <a:off x="6686172" y="4863446"/>
              <a:ext cx="413003" cy="413182"/>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06" name="Shape 106"/>
            <p:cNvSpPr/>
            <p:nvPr/>
          </p:nvSpPr>
          <p:spPr>
            <a:xfrm>
              <a:off x="87409" y="71486"/>
              <a:ext cx="299465" cy="29946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07" name="Shape 107"/>
            <p:cNvSpPr/>
            <p:nvPr/>
          </p:nvSpPr>
          <p:spPr>
            <a:xfrm>
              <a:off x="401636" y="4863444"/>
              <a:ext cx="377072" cy="377072"/>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08" name="Shape 108"/>
            <p:cNvSpPr/>
            <p:nvPr/>
          </p:nvSpPr>
          <p:spPr>
            <a:xfrm>
              <a:off x="637304" y="1406951"/>
              <a:ext cx="1667397" cy="1509937"/>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09" name="Shape 109"/>
            <p:cNvSpPr txBox="1"/>
            <p:nvPr/>
          </p:nvSpPr>
          <p:spPr>
            <a:xfrm>
              <a:off x="881490" y="1628076"/>
              <a:ext cx="1179028" cy="1067687"/>
            </a:xfrm>
            <a:prstGeom prst="rect">
              <a:avLst/>
            </a:prstGeom>
            <a:noFill/>
            <a:ln>
              <a:noFill/>
            </a:ln>
          </p:spPr>
          <p:txBody>
            <a:bodyPr anchorCtr="0" anchor="ctr" bIns="72375" lIns="72375" rIns="72375" tIns="72375">
              <a:noAutofit/>
            </a:bodyPr>
            <a:lstStyle/>
            <a:p>
              <a:pPr indent="0" lvl="0" marL="0" marR="0" rtl="0" algn="ctr">
                <a:lnSpc>
                  <a:spcPct val="90000"/>
                </a:lnSpc>
                <a:spcBef>
                  <a:spcPts val="0"/>
                </a:spcBef>
                <a:spcAft>
                  <a:spcPts val="665"/>
                </a:spcAft>
                <a:buSzPct val="25000"/>
                <a:buNone/>
              </a:pPr>
              <a:r>
                <a:rPr b="0" baseline="0" i="0" lang="en-US" sz="1900" u="none" cap="none" strike="noStrike">
                  <a:solidFill>
                    <a:schemeClr val="lt1"/>
                  </a:solidFill>
                  <a:latin typeface="Source Sans Pro"/>
                  <a:ea typeface="Source Sans Pro"/>
                  <a:cs typeface="Source Sans Pro"/>
                  <a:sym typeface="Source Sans Pro"/>
                </a:rPr>
                <a:t>Projects</a:t>
              </a:r>
            </a:p>
          </p:txBody>
        </p:sp>
        <p:sp>
          <p:nvSpPr>
            <p:cNvPr id="110" name="Shape 110"/>
            <p:cNvSpPr/>
            <p:nvPr/>
          </p:nvSpPr>
          <p:spPr>
            <a:xfrm>
              <a:off x="533400" y="621383"/>
              <a:ext cx="777930" cy="686608"/>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11" name="Shape 111"/>
            <p:cNvSpPr/>
            <p:nvPr/>
          </p:nvSpPr>
          <p:spPr>
            <a:xfrm>
              <a:off x="480197" y="3135194"/>
              <a:ext cx="746759" cy="74693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12" name="Shape 112"/>
            <p:cNvSpPr/>
            <p:nvPr/>
          </p:nvSpPr>
          <p:spPr>
            <a:xfrm>
              <a:off x="4661392" y="245971"/>
              <a:ext cx="1789111" cy="1632318"/>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13" name="Shape 113"/>
            <p:cNvSpPr txBox="1"/>
            <p:nvPr/>
          </p:nvSpPr>
          <p:spPr>
            <a:xfrm>
              <a:off x="4923401" y="485018"/>
              <a:ext cx="1265094" cy="1154224"/>
            </a:xfrm>
            <a:prstGeom prst="rect">
              <a:avLst/>
            </a:prstGeom>
            <a:noFill/>
            <a:ln>
              <a:noFill/>
            </a:ln>
          </p:spPr>
          <p:txBody>
            <a:bodyPr anchorCtr="0" anchor="ctr" bIns="68575" lIns="68575" rIns="68575" tIns="68575">
              <a:noAutofit/>
            </a:bodyPr>
            <a:lstStyle/>
            <a:p>
              <a:pPr indent="0" lvl="0" marL="0" marR="0" rtl="0" algn="ctr">
                <a:lnSpc>
                  <a:spcPct val="90000"/>
                </a:lnSpc>
                <a:spcBef>
                  <a:spcPts val="0"/>
                </a:spcBef>
                <a:spcAft>
                  <a:spcPts val="630"/>
                </a:spcAft>
                <a:buSzPct val="25000"/>
                <a:buNone/>
              </a:pPr>
              <a:r>
                <a:rPr b="0" baseline="0" i="0" lang="en-US" sz="1800" u="none" cap="none" strike="noStrike">
                  <a:solidFill>
                    <a:schemeClr val="lt1"/>
                  </a:solidFill>
                  <a:latin typeface="Source Sans Pro"/>
                  <a:ea typeface="Source Sans Pro"/>
                  <a:cs typeface="Source Sans Pro"/>
                  <a:sym typeface="Source Sans Pro"/>
                </a:rPr>
                <a:t>Operations</a:t>
              </a:r>
            </a:p>
          </p:txBody>
        </p:sp>
        <p:sp>
          <p:nvSpPr>
            <p:cNvPr id="114" name="Shape 114"/>
            <p:cNvSpPr/>
            <p:nvPr/>
          </p:nvSpPr>
          <p:spPr>
            <a:xfrm>
              <a:off x="6843285" y="1485508"/>
              <a:ext cx="413003" cy="413182"/>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15" name="Shape 115"/>
            <p:cNvSpPr/>
            <p:nvPr/>
          </p:nvSpPr>
          <p:spPr>
            <a:xfrm>
              <a:off x="3858130" y="5099114"/>
              <a:ext cx="299465" cy="29946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16" name="Shape 116"/>
            <p:cNvSpPr/>
            <p:nvPr/>
          </p:nvSpPr>
          <p:spPr>
            <a:xfrm>
              <a:off x="7078956" y="150043"/>
              <a:ext cx="299465" cy="29946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17" name="Shape 117"/>
            <p:cNvSpPr/>
            <p:nvPr/>
          </p:nvSpPr>
          <p:spPr>
            <a:xfrm>
              <a:off x="4268623" y="3545342"/>
              <a:ext cx="1789097" cy="1632333"/>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18" name="Shape 118"/>
            <p:cNvSpPr txBox="1"/>
            <p:nvPr/>
          </p:nvSpPr>
          <p:spPr>
            <a:xfrm>
              <a:off x="4530630" y="3784392"/>
              <a:ext cx="1265083" cy="1154233"/>
            </a:xfrm>
            <a:prstGeom prst="rect">
              <a:avLst/>
            </a:prstGeom>
            <a:noFill/>
            <a:ln>
              <a:noFill/>
            </a:ln>
          </p:spPr>
          <p:txBody>
            <a:bodyPr anchorCtr="0" anchor="ctr" bIns="64750" lIns="64750" rIns="64750" tIns="64750">
              <a:noAutofit/>
            </a:bodyPr>
            <a:lstStyle/>
            <a:p>
              <a:pPr indent="0" lvl="0" marL="0" marR="0" rtl="0" algn="ctr">
                <a:lnSpc>
                  <a:spcPct val="90000"/>
                </a:lnSpc>
                <a:spcBef>
                  <a:spcPts val="0"/>
                </a:spcBef>
                <a:spcAft>
                  <a:spcPts val="595"/>
                </a:spcAft>
                <a:buSzPct val="25000"/>
                <a:buNone/>
              </a:pPr>
              <a:r>
                <a:rPr b="0" baseline="0" i="0" lang="en-US" sz="1700" u="none" cap="none" strike="noStrike">
                  <a:solidFill>
                    <a:schemeClr val="lt1"/>
                  </a:solidFill>
                  <a:latin typeface="Source Sans Pro"/>
                  <a:ea typeface="Source Sans Pro"/>
                  <a:cs typeface="Source Sans Pro"/>
                  <a:sym typeface="Source Sans Pro"/>
                </a:rPr>
                <a:t>Education &amp; Outreach</a:t>
              </a:r>
            </a:p>
          </p:txBody>
        </p:sp>
        <p:sp>
          <p:nvSpPr>
            <p:cNvPr id="119" name="Shape 119"/>
            <p:cNvSpPr/>
            <p:nvPr/>
          </p:nvSpPr>
          <p:spPr>
            <a:xfrm>
              <a:off x="6293389" y="3135197"/>
              <a:ext cx="643217" cy="643211"/>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grpSp>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6" name="Shape 316"/>
        <p:cNvGrpSpPr/>
        <p:nvPr/>
      </p:nvGrpSpPr>
      <p:grpSpPr>
        <a:xfrm>
          <a:off x="0" y="0"/>
          <a:ext cx="0" cy="0"/>
          <a:chOff x="0" y="0"/>
          <a:chExt cx="0" cy="0"/>
        </a:xfrm>
      </p:grpSpPr>
      <p:pic>
        <p:nvPicPr>
          <p:cNvPr id="317" name="Shape 317"/>
          <p:cNvPicPr preferRelativeResize="0"/>
          <p:nvPr/>
        </p:nvPicPr>
        <p:blipFill rotWithShape="1">
          <a:blip r:embed="rId3">
            <a:alphaModFix/>
          </a:blip>
          <a:srcRect b="0" l="0" r="0" t="0"/>
          <a:stretch/>
        </p:blipFill>
        <p:spPr>
          <a:xfrm>
            <a:off x="457200" y="304800"/>
            <a:ext cx="8305799" cy="6259670"/>
          </a:xfrm>
          <a:prstGeom prst="rect">
            <a:avLst/>
          </a:prstGeom>
          <a:noFill/>
          <a:ln>
            <a:noFill/>
          </a:ln>
        </p:spPr>
      </p:pic>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1" name="Shape 321"/>
        <p:cNvGrpSpPr/>
        <p:nvPr/>
      </p:nvGrpSpPr>
      <p:grpSpPr>
        <a:xfrm>
          <a:off x="0" y="0"/>
          <a:ext cx="0" cy="0"/>
          <a:chOff x="0" y="0"/>
          <a:chExt cx="0" cy="0"/>
        </a:xfrm>
      </p:grpSpPr>
      <p:sp>
        <p:nvSpPr>
          <p:cNvPr id="322" name="Shape 322"/>
          <p:cNvSpPr/>
          <p:nvPr/>
        </p:nvSpPr>
        <p:spPr>
          <a:xfrm>
            <a:off x="294233" y="76200"/>
            <a:ext cx="8555547"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FFFFFF"/>
                </a:solidFill>
                <a:latin typeface="Source Sans Pro"/>
                <a:ea typeface="Source Sans Pro"/>
                <a:cs typeface="Source Sans Pro"/>
                <a:sym typeface="Source Sans Pro"/>
              </a:rPr>
              <a:t>Contracting with the sponsor</a:t>
            </a:r>
          </a:p>
        </p:txBody>
      </p:sp>
      <p:sp>
        <p:nvSpPr>
          <p:cNvPr id="323" name="Shape 323"/>
          <p:cNvSpPr txBox="1"/>
          <p:nvPr/>
        </p:nvSpPr>
        <p:spPr>
          <a:xfrm>
            <a:off x="457200" y="1066800"/>
            <a:ext cx="8153399" cy="378565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2000" u="none" cap="none" strike="noStrike">
                <a:solidFill>
                  <a:schemeClr val="dk1"/>
                </a:solidFill>
                <a:latin typeface="Source Sans Pro"/>
                <a:ea typeface="Source Sans Pro"/>
                <a:cs typeface="Source Sans Pro"/>
                <a:sym typeface="Source Sans Pro"/>
              </a:rPr>
              <a:t>The first contract that you will enter into is with the sponsor.  This contract is very important so you should read it over very carefully.  You need to have a good understanding of what is expected of you and your company.</a:t>
            </a:r>
          </a:p>
          <a:p>
            <a:pPr indent="0" lvl="0" marL="0" marR="0" rtl="0" algn="l">
              <a:spcBef>
                <a:spcPts val="0"/>
              </a:spcBef>
              <a:buNone/>
            </a:pPr>
            <a:r>
              <a:t/>
            </a:r>
            <a:endParaRPr b="0" baseline="0" i="0" sz="20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2000" u="none" cap="none" strike="noStrike">
                <a:solidFill>
                  <a:schemeClr val="dk1"/>
                </a:solidFill>
                <a:latin typeface="Source Sans Pro"/>
                <a:ea typeface="Source Sans Pro"/>
                <a:cs typeface="Source Sans Pro"/>
                <a:sym typeface="Source Sans Pro"/>
              </a:rPr>
              <a:t>Be sure you note: </a:t>
            </a:r>
          </a:p>
          <a:p>
            <a:pPr indent="-342900" lvl="0" marL="34290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When you can start work or when the contract term starts</a:t>
            </a:r>
          </a:p>
          <a:p>
            <a:pPr indent="-342900" lvl="0" marL="34290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How to submit an invoice for payment</a:t>
            </a:r>
          </a:p>
          <a:p>
            <a:pPr indent="-342900" lvl="0" marL="34290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How they make their payments</a:t>
            </a:r>
          </a:p>
          <a:p>
            <a:pPr indent="-342900" lvl="0" marL="34290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What type of supporting documentation they will need  </a:t>
            </a:r>
          </a:p>
          <a:p>
            <a:pPr indent="-342900" lvl="0" marL="34290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What type and when reports are due to the sponsor</a:t>
            </a:r>
          </a:p>
          <a:p>
            <a:pPr indent="-342900" lvl="0" marL="34290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Contract expiration date </a:t>
            </a:r>
          </a:p>
          <a:p>
            <a:pPr indent="-342900" lvl="0" marL="34290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If modifications are needed who is the contact person</a:t>
            </a: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7" name="Shape 327"/>
        <p:cNvGrpSpPr/>
        <p:nvPr/>
      </p:nvGrpSpPr>
      <p:grpSpPr>
        <a:xfrm>
          <a:off x="0" y="0"/>
          <a:ext cx="0" cy="0"/>
          <a:chOff x="0" y="0"/>
          <a:chExt cx="0" cy="0"/>
        </a:xfrm>
      </p:grpSpPr>
      <p:sp>
        <p:nvSpPr>
          <p:cNvPr id="328" name="Shape 328"/>
          <p:cNvSpPr txBox="1"/>
          <p:nvPr/>
        </p:nvSpPr>
        <p:spPr>
          <a:xfrm>
            <a:off x="457200" y="304800"/>
            <a:ext cx="8153399" cy="6386363"/>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Now that your contract with the sponsor is initiated you can start to develop your procurement plan.  </a:t>
            </a:r>
          </a:p>
          <a:p>
            <a:pPr indent="0" lvl="0" marL="0" marR="0" rtl="0" algn="l">
              <a:spcBef>
                <a:spcPts val="0"/>
              </a:spcBef>
              <a:buNone/>
            </a:pPr>
            <a:r>
              <a:t/>
            </a:r>
            <a:endParaRPr b="0" baseline="0" i="0" sz="13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Is your project under $5,000 ? You can do an informal solicitation over the phone or in writing these do not need to be competitive or require documentation. </a:t>
            </a:r>
          </a:p>
          <a:p>
            <a:pPr indent="-203200" lvl="0" marL="285750" marR="0" rtl="0" algn="l">
              <a:spcBef>
                <a:spcPts val="0"/>
              </a:spcBef>
              <a:buClr>
                <a:schemeClr val="dk1"/>
              </a:buClr>
              <a:buFont typeface="Noto Symbol"/>
              <a:buNone/>
            </a:pPr>
            <a:r>
              <a:t/>
            </a:r>
            <a:endParaRPr b="0" baseline="0" i="0" sz="13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Can you use Cooperative Purchasing with State or Federal Agencies. </a:t>
            </a:r>
          </a:p>
          <a:p>
            <a:pPr indent="-203200" lvl="0" marL="285750" marR="0" rtl="0" algn="l">
              <a:spcBef>
                <a:spcPts val="0"/>
              </a:spcBef>
              <a:buClr>
                <a:schemeClr val="dk1"/>
              </a:buClr>
              <a:buFont typeface="Noto Symbol"/>
              <a:buNone/>
            </a:pPr>
            <a:r>
              <a:t/>
            </a:r>
            <a:endParaRPr b="0" baseline="0" i="0" sz="13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Can you do a limited solicitation (purchases between $5,001 and $25,000)</a:t>
            </a:r>
          </a:p>
          <a:p>
            <a:pPr indent="-285750" lvl="1" marL="7429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Solicitation over the phone or in writing requires at least 3 different vendor’s quotations and documentation.</a:t>
            </a:r>
          </a:p>
          <a:p>
            <a:pPr indent="0" lvl="1" marL="457200" marR="0" rtl="0" algn="l">
              <a:spcBef>
                <a:spcPts val="0"/>
              </a:spcBef>
              <a:buNone/>
            </a:pPr>
            <a:r>
              <a:t/>
            </a:r>
            <a:endParaRPr b="0" baseline="0" i="0" sz="13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Will you have to put it out for a Formal Bid/ Proposal (purchases over $25,000)</a:t>
            </a:r>
          </a:p>
          <a:p>
            <a:pPr indent="-285750" lvl="1" marL="7429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 RFP – Request for Proposals </a:t>
            </a:r>
          </a:p>
          <a:p>
            <a:pPr indent="-285750" lvl="2" marL="12001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Problems/ Solution specifications</a:t>
            </a:r>
          </a:p>
          <a:p>
            <a:pPr indent="-285750" lvl="2" marL="12001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Evaluated on state criteria (costs being only one)</a:t>
            </a:r>
          </a:p>
          <a:p>
            <a:pPr indent="-285750" lvl="2" marL="12001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Proposal responses may be modified</a:t>
            </a:r>
          </a:p>
          <a:p>
            <a:pPr indent="-285750" lvl="2" marL="12001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Evaluated by team and not opened publicly.</a:t>
            </a:r>
          </a:p>
          <a:p>
            <a:pPr indent="-285750" lvl="1" marL="7429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 IFB – Invitation for Bids</a:t>
            </a:r>
          </a:p>
          <a:p>
            <a:pPr indent="-285750" lvl="2" marL="12001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Defined specifications</a:t>
            </a:r>
          </a:p>
          <a:p>
            <a:pPr indent="-285750" lvl="2" marL="12001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Award made to lowest responsive and responsible bidder</a:t>
            </a:r>
          </a:p>
          <a:p>
            <a:pPr indent="-285750" lvl="2" marL="12001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Opened publicly</a:t>
            </a:r>
          </a:p>
          <a:p>
            <a:pPr indent="-285750" lvl="1" marL="7429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Formal Solicitations need to be noticed in local paper that has been in production for at least 12 months prior.  Needs to be published at least once per week twice with at least 6 days in between notices.</a:t>
            </a:r>
          </a:p>
          <a:p>
            <a:pPr indent="0" lvl="1" marL="457200" marR="0" rtl="0" algn="l">
              <a:spcBef>
                <a:spcPts val="0"/>
              </a:spcBef>
              <a:buNone/>
            </a:pPr>
            <a:r>
              <a:t/>
            </a:r>
            <a:endParaRPr b="0" baseline="0" i="0" sz="13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Can you sole source - This type must have documentation justifying that the item or service is available from only from one known capable vendor. Does not apply to purchases under $5,000.</a:t>
            </a:r>
          </a:p>
          <a:p>
            <a:pPr indent="0" lvl="0" marL="0" marR="0" rtl="0" algn="l">
              <a:spcBef>
                <a:spcPts val="0"/>
              </a:spcBef>
              <a:buNone/>
            </a:pPr>
            <a:r>
              <a:t/>
            </a:r>
            <a:endParaRPr b="0" baseline="0" i="0" sz="13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1300" u="none" cap="none" strike="noStrike">
                <a:solidFill>
                  <a:schemeClr val="dk1"/>
                </a:solidFill>
                <a:latin typeface="Source Sans Pro"/>
                <a:ea typeface="Source Sans Pro"/>
                <a:cs typeface="Source Sans Pro"/>
                <a:sym typeface="Source Sans Pro"/>
              </a:rPr>
              <a:t>Direct Negotiation - Can only be used if the formal solicitation process did not provide a responsible or responsive bidder/offeror.  This requires State Procurement Board (SPB) approval.</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2" name="Shape 332"/>
        <p:cNvGrpSpPr/>
        <p:nvPr/>
      </p:nvGrpSpPr>
      <p:grpSpPr>
        <a:xfrm>
          <a:off x="0" y="0"/>
          <a:ext cx="0" cy="0"/>
          <a:chOff x="0" y="0"/>
          <a:chExt cx="0" cy="0"/>
        </a:xfrm>
      </p:grpSpPr>
      <p:sp>
        <p:nvSpPr>
          <p:cNvPr id="333" name="Shape 333"/>
          <p:cNvSpPr/>
          <p:nvPr/>
        </p:nvSpPr>
        <p:spPr>
          <a:xfrm>
            <a:off x="352487" y="28566"/>
            <a:ext cx="8416407"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9EC8FF"/>
                </a:solidFill>
                <a:latin typeface="Source Sans Pro"/>
                <a:ea typeface="Source Sans Pro"/>
                <a:cs typeface="Source Sans Pro"/>
                <a:sym typeface="Source Sans Pro"/>
              </a:rPr>
              <a:t>What’s in an Invitation for Bid (IFB)</a:t>
            </a:r>
          </a:p>
        </p:txBody>
      </p:sp>
      <p:sp>
        <p:nvSpPr>
          <p:cNvPr id="334" name="Shape 334"/>
          <p:cNvSpPr txBox="1"/>
          <p:nvPr/>
        </p:nvSpPr>
        <p:spPr>
          <a:xfrm>
            <a:off x="179190" y="798006"/>
            <a:ext cx="8763000" cy="5940088"/>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200" u="none" cap="none" strike="noStrike">
                <a:solidFill>
                  <a:schemeClr val="dk1"/>
                </a:solidFill>
                <a:latin typeface="Calibri"/>
                <a:ea typeface="Calibri"/>
                <a:cs typeface="Calibri"/>
                <a:sym typeface="Calibri"/>
              </a:rPr>
              <a:t>Section 1: General</a:t>
            </a:r>
          </a:p>
          <a:p>
            <a:pPr indent="0" lvl="0" marL="0" marR="0" rtl="0" algn="l">
              <a:spcBef>
                <a:spcPts val="0"/>
              </a:spcBef>
              <a:buSzPct val="25000"/>
              <a:buNone/>
            </a:pPr>
            <a:r>
              <a:rPr b="0" baseline="0" i="0" lang="en-US" sz="1200" u="none" cap="none" strike="noStrike">
                <a:solidFill>
                  <a:schemeClr val="dk1"/>
                </a:solidFill>
                <a:latin typeface="Calibri"/>
                <a:ea typeface="Calibri"/>
                <a:cs typeface="Calibri"/>
                <a:sym typeface="Calibri"/>
              </a:rPr>
              <a:t>Requirements</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Provides an overview of the project</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Contact for all communications</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Bidders are responsible for reviewing the document</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Pre-Bid conference (optional) but remember that 1 conference is mandatory</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When/ where bids are due </a:t>
            </a:r>
          </a:p>
          <a:p>
            <a:pPr indent="-342900" lvl="0" marL="342900" marR="0" rtl="0" algn="l">
              <a:spcBef>
                <a:spcPts val="0"/>
              </a:spcBef>
              <a:spcAft>
                <a:spcPts val="100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No late bids are excepted</a:t>
            </a:r>
          </a:p>
          <a:p>
            <a:pPr indent="0" lvl="0" marL="0" marR="0" rtl="0" algn="l">
              <a:spcBef>
                <a:spcPts val="0"/>
              </a:spcBef>
              <a:spcAft>
                <a:spcPts val="0"/>
              </a:spcAft>
              <a:buSzPct val="25000"/>
              <a:buNone/>
            </a:pPr>
            <a:r>
              <a:rPr b="1" baseline="0" i="0" lang="en-US" sz="1200" u="none" cap="none" strike="noStrike">
                <a:solidFill>
                  <a:schemeClr val="dk1"/>
                </a:solidFill>
                <a:latin typeface="Calibri"/>
                <a:ea typeface="Calibri"/>
                <a:cs typeface="Calibri"/>
                <a:sym typeface="Calibri"/>
              </a:rPr>
              <a:t>Section 2: Delivery Requirements</a:t>
            </a:r>
          </a:p>
          <a:p>
            <a:pPr indent="-342900" lvl="0" marL="342900" marR="0" rtl="0" algn="l">
              <a:spcBef>
                <a:spcPts val="100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Requested or required delivery date</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Shipping information</a:t>
            </a:r>
          </a:p>
          <a:p>
            <a:pPr indent="-285750" lvl="1" marL="742950" marR="0" rtl="0" algn="l">
              <a:spcBef>
                <a:spcPts val="0"/>
              </a:spcBef>
              <a:spcAft>
                <a:spcPts val="0"/>
              </a:spcAft>
              <a:buClr>
                <a:schemeClr val="dk1"/>
              </a:buClr>
              <a:buSzPct val="100000"/>
              <a:buFont typeface="Courier New"/>
              <a:buChar char="o"/>
            </a:pPr>
            <a:r>
              <a:rPr b="0" baseline="0" i="0" lang="en-US" sz="1200" u="none" cap="none" strike="noStrike">
                <a:solidFill>
                  <a:schemeClr val="dk1"/>
                </a:solidFill>
                <a:latin typeface="Calibri"/>
                <a:ea typeface="Calibri"/>
                <a:cs typeface="Calibri"/>
                <a:sym typeface="Calibri"/>
              </a:rPr>
              <a:t>No PO boxes</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Delivery locations </a:t>
            </a:r>
          </a:p>
          <a:p>
            <a:pPr indent="-285750" lvl="1" marL="742950" marR="0" rtl="0" algn="l">
              <a:spcBef>
                <a:spcPts val="0"/>
              </a:spcBef>
              <a:spcAft>
                <a:spcPts val="1000"/>
              </a:spcAft>
              <a:buClr>
                <a:schemeClr val="dk1"/>
              </a:buClr>
              <a:buSzPct val="100000"/>
              <a:buFont typeface="Courier New"/>
              <a:buChar char="o"/>
            </a:pPr>
            <a:r>
              <a:rPr b="0" baseline="0" i="0" lang="en-US" sz="1200" u="none" cap="none" strike="noStrike">
                <a:solidFill>
                  <a:schemeClr val="dk1"/>
                </a:solidFill>
                <a:latin typeface="Calibri"/>
                <a:ea typeface="Calibri"/>
                <a:cs typeface="Calibri"/>
                <a:sym typeface="Calibri"/>
              </a:rPr>
              <a:t>Physical Address</a:t>
            </a:r>
          </a:p>
          <a:p>
            <a:pPr indent="0" lvl="0" marL="0" marR="0" rtl="0" algn="l">
              <a:spcBef>
                <a:spcPts val="0"/>
              </a:spcBef>
              <a:spcAft>
                <a:spcPts val="0"/>
              </a:spcAft>
              <a:buSzPct val="25000"/>
              <a:buNone/>
            </a:pPr>
            <a:r>
              <a:rPr b="1" baseline="0" i="0" lang="en-US" sz="1200" u="none" cap="none" strike="noStrike">
                <a:solidFill>
                  <a:schemeClr val="dk1"/>
                </a:solidFill>
                <a:latin typeface="Calibri"/>
                <a:ea typeface="Calibri"/>
                <a:cs typeface="Calibri"/>
                <a:sym typeface="Calibri"/>
              </a:rPr>
              <a:t>Section 3: Special Terms &amp; Conditions</a:t>
            </a:r>
          </a:p>
          <a:p>
            <a:pPr indent="-342900" lvl="0" marL="342900" marR="0" rtl="0" algn="l">
              <a:spcBef>
                <a:spcPts val="100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Contract requirements – examples: insurance, bonding, background checks</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Special Conditions – examples: freight door is in the back/ trucks over said size use back</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Acceptance testing /criteria -  what testing methods will be used/ what criteria was used example: background checks – contractor pays for</a:t>
            </a:r>
          </a:p>
          <a:p>
            <a:pPr indent="-342900" lvl="0" marL="342900" marR="0" rtl="0" algn="l">
              <a:spcBef>
                <a:spcPts val="0"/>
              </a:spcBef>
              <a:spcAft>
                <a:spcPts val="100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Mandatory requirements examples: proof of licenses, previous related experience this is part of responsibility checking</a:t>
            </a:r>
          </a:p>
          <a:p>
            <a:pPr indent="0" lvl="0" marL="0" marR="0" rtl="0" algn="l">
              <a:spcBef>
                <a:spcPts val="0"/>
              </a:spcBef>
              <a:buSzPct val="25000"/>
              <a:buNone/>
            </a:pPr>
            <a:r>
              <a:rPr b="1" baseline="0" i="0" lang="en-US" sz="1200" u="none" cap="none" strike="noStrike">
                <a:solidFill>
                  <a:schemeClr val="dk1"/>
                </a:solidFill>
                <a:latin typeface="Calibri"/>
                <a:ea typeface="Calibri"/>
                <a:cs typeface="Calibri"/>
                <a:sym typeface="Calibri"/>
              </a:rPr>
              <a:t>Section 4: Specifications &amp; Pricing Schedule</a:t>
            </a:r>
          </a:p>
          <a:p>
            <a:pPr indent="0" lvl="0" marL="0" marR="0" rtl="0" algn="l">
              <a:spcBef>
                <a:spcPts val="0"/>
              </a:spcBef>
              <a:buSzPct val="25000"/>
              <a:buNone/>
            </a:pPr>
            <a:r>
              <a:rPr b="0" baseline="0" i="0" lang="en-US" sz="1200" u="none" cap="none" strike="noStrike">
                <a:solidFill>
                  <a:schemeClr val="dk1"/>
                </a:solidFill>
                <a:latin typeface="Calibri"/>
                <a:ea typeface="Calibri"/>
                <a:cs typeface="Calibri"/>
                <a:sym typeface="Calibri"/>
              </a:rPr>
              <a:t>What you want &amp; when you want it</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Fixed pricing or adjustable – is it firm fixed, cost plus or hourly wage and do you want it to be adjustable.</a:t>
            </a:r>
          </a:p>
          <a:p>
            <a:pPr indent="-342900" lvl="0" marL="342900" marR="0" rtl="0" algn="l">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Award Basis –are you doing multiple awards (phases) and how you are awarding is it item based, all or nothing, or shipping requirement,</a:t>
            </a:r>
          </a:p>
          <a:p>
            <a:pPr indent="-342900" lvl="0" marL="342900" marR="0" rtl="0" algn="l">
              <a:spcBef>
                <a:spcPts val="0"/>
              </a:spcBef>
              <a:spcAft>
                <a:spcPts val="100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Detailed Specifications –on  items or services</a:t>
            </a:r>
          </a:p>
          <a:p>
            <a:pPr indent="0" lvl="1" marL="457200" marR="0" rtl="0" algn="l">
              <a:spcBef>
                <a:spcPts val="0"/>
              </a:spcBef>
              <a:buNone/>
            </a:pPr>
            <a:r>
              <a:t/>
            </a:r>
            <a:endParaRPr b="0" baseline="0" i="0" sz="1800" u="none" cap="none" strike="noStrike">
              <a:solidFill>
                <a:schemeClr val="dk1"/>
              </a:solidFill>
              <a:latin typeface="Source Sans Pro"/>
              <a:ea typeface="Source Sans Pro"/>
              <a:cs typeface="Source Sans Pro"/>
              <a:sym typeface="Source Sans Pro"/>
            </a:endParaRP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8" name="Shape 338"/>
        <p:cNvGrpSpPr/>
        <p:nvPr/>
      </p:nvGrpSpPr>
      <p:grpSpPr>
        <a:xfrm>
          <a:off x="0" y="0"/>
          <a:ext cx="0" cy="0"/>
          <a:chOff x="0" y="0"/>
          <a:chExt cx="0" cy="0"/>
        </a:xfrm>
      </p:grpSpPr>
      <p:sp>
        <p:nvSpPr>
          <p:cNvPr id="339" name="Shape 339"/>
          <p:cNvSpPr/>
          <p:nvPr/>
        </p:nvSpPr>
        <p:spPr>
          <a:xfrm>
            <a:off x="57215" y="28566"/>
            <a:ext cx="9006953"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9EC8FF"/>
                </a:solidFill>
                <a:latin typeface="Source Sans Pro"/>
                <a:ea typeface="Source Sans Pro"/>
                <a:cs typeface="Source Sans Pro"/>
                <a:sym typeface="Source Sans Pro"/>
              </a:rPr>
              <a:t>What’s in an Invitation for Bid (IFB) cont..</a:t>
            </a:r>
          </a:p>
        </p:txBody>
      </p:sp>
      <p:sp>
        <p:nvSpPr>
          <p:cNvPr id="340" name="Shape 340"/>
          <p:cNvSpPr txBox="1"/>
          <p:nvPr/>
        </p:nvSpPr>
        <p:spPr>
          <a:xfrm>
            <a:off x="304800" y="609600"/>
            <a:ext cx="8534399" cy="6124754"/>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What you have to do:</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Send to adequate number of viable bidders – this can be done by mail, posting to a website, emailing, faxing. (Good rule of thumb is 3 viable bidders is adequate)</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Public Notice – this can be done by posting to your website, mailing out to bidders list, newspapers</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Counties must publish a newspaper notice – this notice must include date time and place, brief statement of what bid is for, address/ telephone number of person to contact for more information.</a:t>
            </a:r>
          </a:p>
          <a:p>
            <a:pPr indent="0" lvl="0" marL="0" marR="0" rtl="0" algn="l">
              <a:spcBef>
                <a:spcPts val="0"/>
              </a:spcBef>
              <a:buNone/>
            </a:pPr>
            <a:r>
              <a:t/>
            </a:r>
            <a:endParaRPr b="0" baseline="0" i="0" sz="12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2400" u="none" cap="none" strike="noStrike">
                <a:solidFill>
                  <a:schemeClr val="dk1"/>
                </a:solidFill>
                <a:latin typeface="Source Sans Pro"/>
                <a:ea typeface="Source Sans Pro"/>
                <a:cs typeface="Source Sans Pro"/>
                <a:sym typeface="Source Sans Pro"/>
              </a:rPr>
              <a:t>Opening &amp; Awarding an IFB</a:t>
            </a: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Must be received at the location listed by the date/ time specified </a:t>
            </a:r>
          </a:p>
          <a:p>
            <a:pPr indent="-285750" lvl="1" marL="7429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once received you should note date &amp; time on the outside of the package and initial it.</a:t>
            </a: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Need to be open publicly </a:t>
            </a:r>
          </a:p>
          <a:p>
            <a:pPr indent="-285750" lvl="1" marL="7429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You do not need to put a notice of public meeting or take minutes</a:t>
            </a:r>
          </a:p>
          <a:p>
            <a:pPr indent="-285750" lvl="1" marL="7429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Need to announce who it is from, what amount is (item by item), make &amp; model of item, date of delivery or service.</a:t>
            </a:r>
          </a:p>
          <a:p>
            <a:pPr indent="-285750" lvl="1" marL="7429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Can not accept faxed bids if no one is there to seal them.</a:t>
            </a:r>
          </a:p>
          <a:p>
            <a:pPr indent="-285750" lvl="1" marL="7429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IFB’s can be opened within the same day of due date unless there is no public in attendance.</a:t>
            </a:r>
          </a:p>
          <a:p>
            <a:pPr indent="-285750" lvl="1" marL="7429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Remember that it is public information as soon as its opened and that you DO NOT say the low bidder or bid awarded to. At the end of the opening ALWAYS state that you will contact the winning bidder.  </a:t>
            </a: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You need to </a:t>
            </a:r>
          </a:p>
          <a:p>
            <a:pPr indent="-285750" lvl="1" marL="7429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prepare a bid tabulation sheet needs to include detail of who, price, delivery date, make &amp; model.  Also include if disqualifying or awarded and why disqualified.</a:t>
            </a:r>
          </a:p>
          <a:p>
            <a:pPr indent="-285750" lvl="1" marL="7429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Need to determine if the low bidder is “responsive” &amp; “responsible” – not on debarred list and submitted all information required in specifications</a:t>
            </a:r>
          </a:p>
          <a:p>
            <a:pPr indent="-285750" lvl="1" marL="7429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Apply preferences</a:t>
            </a:r>
          </a:p>
          <a:p>
            <a:pPr indent="-285750" lvl="2" marL="1200150" marR="0" rtl="0" algn="l">
              <a:spcBef>
                <a:spcPts val="0"/>
              </a:spcBef>
              <a:buClr>
                <a:schemeClr val="dk1"/>
              </a:buClr>
              <a:buSzPct val="100000"/>
              <a:buFont typeface="Arial"/>
              <a:buChar char="•"/>
            </a:pPr>
            <a:r>
              <a:rPr b="0" baseline="0" i="0" lang="en-US" sz="1200" u="none" cap="none" strike="noStrike">
                <a:solidFill>
                  <a:schemeClr val="dk1"/>
                </a:solidFill>
                <a:latin typeface="Source Sans Pro"/>
                <a:ea typeface="Source Sans Pro"/>
                <a:cs typeface="Source Sans Pro"/>
                <a:sym typeface="Source Sans Pro"/>
              </a:rPr>
              <a:t>Blind Vendor Preferences 18-5-502 MCA</a:t>
            </a:r>
          </a:p>
          <a:p>
            <a:pPr indent="-285750" lvl="2" marL="1200150" marR="0" rtl="0" algn="l">
              <a:spcBef>
                <a:spcPts val="0"/>
              </a:spcBef>
              <a:buClr>
                <a:schemeClr val="dk1"/>
              </a:buClr>
              <a:buSzPct val="100000"/>
              <a:buFont typeface="Arial"/>
              <a:buChar char="•"/>
            </a:pPr>
            <a:r>
              <a:rPr b="0" baseline="0" i="0" lang="en-US" sz="1200" u="none" cap="none" strike="noStrike">
                <a:solidFill>
                  <a:schemeClr val="dk1"/>
                </a:solidFill>
                <a:latin typeface="Source Sans Pro"/>
                <a:ea typeface="Source Sans Pro"/>
                <a:cs typeface="Source Sans Pro"/>
                <a:sym typeface="Source Sans Pro"/>
              </a:rPr>
              <a:t>Reciprocal Preference  18-1-102 MCA</a:t>
            </a:r>
          </a:p>
          <a:p>
            <a:pPr indent="-285750" lvl="2" marL="1200150" marR="0" rtl="0" algn="l">
              <a:spcBef>
                <a:spcPts val="0"/>
              </a:spcBef>
              <a:buClr>
                <a:schemeClr val="dk1"/>
              </a:buClr>
              <a:buSzPct val="100000"/>
              <a:buFont typeface="Arial"/>
              <a:buChar char="•"/>
            </a:pPr>
            <a:r>
              <a:rPr b="0" baseline="0" i="0" lang="en-US" sz="1200" u="none" cap="none" strike="noStrike">
                <a:solidFill>
                  <a:schemeClr val="dk1"/>
                </a:solidFill>
                <a:latin typeface="Source Sans Pro"/>
                <a:ea typeface="Source Sans Pro"/>
                <a:cs typeface="Source Sans Pro"/>
                <a:sym typeface="Source Sans Pro"/>
              </a:rPr>
              <a:t>County Resident  7-5-2309 MCA</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Send request for Documents Notice (if necessary)</a:t>
            </a:r>
          </a:p>
          <a:p>
            <a:pPr indent="-285750" lvl="2" marL="1200150" marR="0" rtl="0" algn="l">
              <a:spcBef>
                <a:spcPts val="0"/>
              </a:spcBef>
              <a:buClr>
                <a:schemeClr val="dk1"/>
              </a:buClr>
              <a:buSzPct val="100000"/>
              <a:buFont typeface="Arial"/>
              <a:buChar char="•"/>
            </a:pPr>
            <a:r>
              <a:rPr b="0" baseline="0" i="0" lang="en-US" sz="1400" u="none" cap="none" strike="noStrike">
                <a:solidFill>
                  <a:schemeClr val="dk1"/>
                </a:solidFill>
                <a:latin typeface="Source Sans Pro"/>
                <a:ea typeface="Source Sans Pro"/>
                <a:cs typeface="Source Sans Pro"/>
                <a:sym typeface="Source Sans Pro"/>
              </a:rPr>
              <a:t>This would be bond documents, insurance documents ect..</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Issue a Purchase order or Contract</a:t>
            </a:r>
          </a:p>
          <a:p>
            <a:pPr indent="0" lvl="1" marL="45720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p:txBody>
      </p:sp>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4" name="Shape 344"/>
        <p:cNvGrpSpPr/>
        <p:nvPr/>
      </p:nvGrpSpPr>
      <p:grpSpPr>
        <a:xfrm>
          <a:off x="0" y="0"/>
          <a:ext cx="0" cy="0"/>
          <a:chOff x="0" y="0"/>
          <a:chExt cx="0" cy="0"/>
        </a:xfrm>
      </p:grpSpPr>
      <p:sp>
        <p:nvSpPr>
          <p:cNvPr id="345" name="Shape 345"/>
          <p:cNvSpPr/>
          <p:nvPr/>
        </p:nvSpPr>
        <p:spPr>
          <a:xfrm>
            <a:off x="177731" y="28566"/>
            <a:ext cx="8765926"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9EC8FF"/>
                </a:solidFill>
                <a:latin typeface="Source Sans Pro"/>
                <a:ea typeface="Source Sans Pro"/>
                <a:cs typeface="Source Sans Pro"/>
                <a:sym typeface="Source Sans Pro"/>
              </a:rPr>
              <a:t>What’s in a Request for Proposals (RFP)</a:t>
            </a:r>
          </a:p>
        </p:txBody>
      </p:sp>
      <p:sp>
        <p:nvSpPr>
          <p:cNvPr id="346" name="Shape 346"/>
          <p:cNvSpPr txBox="1"/>
          <p:nvPr/>
        </p:nvSpPr>
        <p:spPr>
          <a:xfrm>
            <a:off x="328942" y="843480"/>
            <a:ext cx="8534399" cy="120032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200" u="none" cap="none" strike="noStrike">
                <a:solidFill>
                  <a:schemeClr val="dk1"/>
                </a:solidFill>
                <a:latin typeface="Source Sans Pro"/>
                <a:ea typeface="Source Sans Pro"/>
                <a:cs typeface="Source Sans Pro"/>
                <a:sym typeface="Source Sans Pro"/>
              </a:rPr>
              <a:t>RFP Format:</a:t>
            </a:r>
          </a:p>
          <a:p>
            <a:pPr indent="-285750" lvl="0" marL="2857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Cover Page</a:t>
            </a:r>
          </a:p>
          <a:p>
            <a:pPr indent="-285750" lvl="0" marL="2857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Template Instructions</a:t>
            </a:r>
          </a:p>
          <a:p>
            <a:pPr indent="-285750" lvl="0" marL="2857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Table of Contents</a:t>
            </a:r>
          </a:p>
          <a:p>
            <a:pPr indent="-285750" lvl="0" marL="2857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Instructions to Offerors</a:t>
            </a:r>
          </a:p>
          <a:p>
            <a:pPr indent="-285750" lvl="0" marL="285750" marR="0" rtl="0" algn="l">
              <a:spcBef>
                <a:spcPts val="0"/>
              </a:spcBef>
              <a:buClr>
                <a:schemeClr val="dk1"/>
              </a:buClr>
              <a:buSzPct val="100000"/>
              <a:buFont typeface="Noto Symbol"/>
              <a:buChar char="➢"/>
            </a:pPr>
            <a:r>
              <a:rPr b="0" baseline="0" i="0" lang="en-US" sz="1200" u="none" cap="none" strike="noStrike">
                <a:solidFill>
                  <a:schemeClr val="dk1"/>
                </a:solidFill>
                <a:latin typeface="Source Sans Pro"/>
                <a:ea typeface="Source Sans Pro"/>
                <a:cs typeface="Source Sans Pro"/>
                <a:sym typeface="Source Sans Pro"/>
              </a:rPr>
              <a:t>Schedule of Events</a:t>
            </a:r>
          </a:p>
        </p:txBody>
      </p:sp>
      <p:sp>
        <p:nvSpPr>
          <p:cNvPr id="347" name="Shape 347"/>
          <p:cNvSpPr txBox="1"/>
          <p:nvPr/>
        </p:nvSpPr>
        <p:spPr>
          <a:xfrm>
            <a:off x="328942" y="2043809"/>
            <a:ext cx="8534399" cy="4905958"/>
          </a:xfrm>
          <a:prstGeom prst="rect">
            <a:avLst/>
          </a:prstGeom>
          <a:noFill/>
          <a:ln>
            <a:noFill/>
          </a:ln>
        </p:spPr>
        <p:txBody>
          <a:bodyPr anchorCtr="0" anchor="t" bIns="45700" lIns="91425" rIns="91425" tIns="45700">
            <a:noAutofit/>
          </a:bodyPr>
          <a:lstStyle/>
          <a:p>
            <a:pPr indent="0" lvl="0" marL="0" marR="0" rtl="0" algn="l">
              <a:lnSpc>
                <a:spcPct val="115000"/>
              </a:lnSpc>
              <a:spcBef>
                <a:spcPts val="0"/>
              </a:spcBef>
              <a:buSzPct val="25000"/>
              <a:buNone/>
            </a:pPr>
            <a:r>
              <a:rPr b="1" baseline="0" i="0" lang="en-US" sz="1200" u="none" cap="none" strike="noStrike">
                <a:solidFill>
                  <a:schemeClr val="dk1"/>
                </a:solidFill>
                <a:latin typeface="Calibri"/>
                <a:ea typeface="Calibri"/>
                <a:cs typeface="Calibri"/>
                <a:sym typeface="Calibri"/>
              </a:rPr>
              <a:t>Section 1:</a:t>
            </a:r>
          </a:p>
          <a:p>
            <a:pPr indent="0" lvl="0" marL="0" marR="0" rtl="0" algn="l">
              <a:lnSpc>
                <a:spcPct val="115000"/>
              </a:lnSpc>
              <a:spcBef>
                <a:spcPts val="0"/>
              </a:spcBef>
              <a:buSzPct val="25000"/>
              <a:buNone/>
            </a:pPr>
            <a:r>
              <a:rPr b="1" baseline="0" i="0" lang="en-US" sz="1200" u="none" cap="none" strike="noStrike">
                <a:solidFill>
                  <a:schemeClr val="dk1"/>
                </a:solidFill>
                <a:latin typeface="Calibri"/>
                <a:ea typeface="Calibri"/>
                <a:cs typeface="Calibri"/>
                <a:sym typeface="Calibri"/>
              </a:rPr>
              <a:t>Project Overview &amp; Instructions</a:t>
            </a:r>
          </a:p>
          <a:p>
            <a:pPr indent="-342900" lvl="0" marL="342900" marR="0" rtl="0" algn="l">
              <a:lnSpc>
                <a:spcPct val="115000"/>
              </a:lnSpc>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Provides a brief overview of project, expected contract term, and who the contact person is.</a:t>
            </a:r>
          </a:p>
          <a:p>
            <a:pPr indent="-342900" lvl="0" marL="342900" marR="0" rtl="0" algn="l">
              <a:lnSpc>
                <a:spcPct val="115000"/>
              </a:lnSpc>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Tells the potential offerors when and where to send questions, and attend pre-proposal conference or conference call.</a:t>
            </a:r>
          </a:p>
          <a:p>
            <a:pPr indent="-342900" lvl="0" marL="342900" marR="0" rtl="0" algn="l">
              <a:lnSpc>
                <a:spcPct val="115000"/>
              </a:lnSpc>
              <a:spcBef>
                <a:spcPts val="0"/>
              </a:spcBef>
              <a:spcAft>
                <a:spcPts val="0"/>
              </a:spcAft>
              <a:buClr>
                <a:schemeClr val="dk1"/>
              </a:buClr>
              <a:buSzPct val="100000"/>
              <a:buFont typeface="Noto Symbol"/>
              <a:buChar char="➢"/>
            </a:pPr>
            <a:r>
              <a:rPr b="0" baseline="0" i="0" lang="en-US" sz="1200" u="none" cap="none" strike="noStrike">
                <a:solidFill>
                  <a:schemeClr val="dk1"/>
                </a:solidFill>
                <a:latin typeface="Calibri"/>
                <a:ea typeface="Calibri"/>
                <a:cs typeface="Calibri"/>
                <a:sym typeface="Calibri"/>
              </a:rPr>
              <a:t>Instructions on date, time and location for submitting a response and the number of copies required.</a:t>
            </a:r>
          </a:p>
          <a:p>
            <a:pPr indent="0" lvl="0" marL="0" marR="0" rtl="0" algn="l">
              <a:lnSpc>
                <a:spcPct val="115000"/>
              </a:lnSpc>
              <a:spcBef>
                <a:spcPts val="0"/>
              </a:spcBef>
              <a:buNone/>
            </a:pPr>
            <a:r>
              <a:t/>
            </a:r>
            <a:endParaRPr b="0" baseline="0" i="0" sz="1200" u="none" cap="none" strike="noStrike">
              <a:solidFill>
                <a:schemeClr val="dk1"/>
              </a:solidFill>
              <a:latin typeface="Calibri"/>
              <a:ea typeface="Calibri"/>
              <a:cs typeface="Calibri"/>
              <a:sym typeface="Calibri"/>
            </a:endParaRP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Section2: </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Standard Information</a:t>
            </a:r>
          </a:p>
          <a:p>
            <a:pPr indent="-342900" lvl="0" marL="3429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Notifies the potential offerors the organization’s rules regarding confidential materials.</a:t>
            </a:r>
          </a:p>
          <a:p>
            <a:pPr indent="-285750" lvl="1" marL="742950" marR="0" rtl="0" algn="l">
              <a:lnSpc>
                <a:spcPct val="115000"/>
              </a:lnSpc>
              <a:spcBef>
                <a:spcPts val="0"/>
              </a:spcBef>
              <a:buClr>
                <a:srgbClr val="000000"/>
              </a:buClr>
              <a:buSzPct val="100000"/>
              <a:buFont typeface="Courier New"/>
              <a:buChar char="o"/>
            </a:pPr>
            <a:r>
              <a:rPr b="0" baseline="0" i="0" lang="en-US" sz="1200" u="none" cap="none" strike="noStrike">
                <a:solidFill>
                  <a:srgbClr val="000000"/>
                </a:solidFill>
                <a:latin typeface="Calibri"/>
                <a:ea typeface="Calibri"/>
                <a:cs typeface="Calibri"/>
                <a:sym typeface="Calibri"/>
              </a:rPr>
              <a:t>Recognizes trade secrets – with trade secret law the offeror has to have a lawyer sign a statement that the information is a trade secret and they have to tell why it’s a trade secret.</a:t>
            </a:r>
          </a:p>
          <a:p>
            <a:pPr indent="-285750" lvl="1" marL="742950" marR="0" rtl="0" algn="l">
              <a:lnSpc>
                <a:spcPct val="115000"/>
              </a:lnSpc>
              <a:spcBef>
                <a:spcPts val="0"/>
              </a:spcBef>
              <a:buClr>
                <a:srgbClr val="000000"/>
              </a:buClr>
              <a:buSzPct val="100000"/>
              <a:buFont typeface="Courier New"/>
              <a:buChar char="o"/>
            </a:pPr>
            <a:r>
              <a:rPr b="0" baseline="0" i="0" lang="en-US" sz="1200" u="none" cap="none" strike="noStrike">
                <a:solidFill>
                  <a:srgbClr val="000000"/>
                </a:solidFill>
                <a:latin typeface="Calibri"/>
                <a:ea typeface="Calibri"/>
                <a:cs typeface="Calibri"/>
                <a:sym typeface="Calibri"/>
              </a:rPr>
              <a:t>If the information is found to be a trade secret then that is confidential but the rest of the materials are not.</a:t>
            </a:r>
          </a:p>
          <a:p>
            <a:pPr indent="-342900" lvl="0" marL="3429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Describers the evaluation process</a:t>
            </a:r>
          </a:p>
          <a:p>
            <a:pPr indent="0" lvl="0" marL="0" marR="0" rtl="0" algn="l">
              <a:lnSpc>
                <a:spcPct val="115000"/>
              </a:lnSpc>
              <a:spcBef>
                <a:spcPts val="0"/>
              </a:spcBef>
              <a:buNone/>
            </a:pPr>
            <a:r>
              <a:t/>
            </a:r>
            <a:endParaRPr b="0" baseline="0" i="0" sz="1400" u="none" cap="none" strike="noStrike">
              <a:solidFill>
                <a:srgbClr val="000000"/>
              </a:solidFill>
              <a:latin typeface="Calibri"/>
              <a:ea typeface="Calibri"/>
              <a:cs typeface="Calibri"/>
              <a:sym typeface="Calibri"/>
            </a:endParaRP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Section3:</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Scope of Project</a:t>
            </a:r>
          </a:p>
          <a:p>
            <a:pPr indent="-342900" lvl="0" marL="3429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Core of the RFP. The detailed overview of the purpose of the project should include description of the contractor’s duties and responsibilities.</a:t>
            </a:r>
          </a:p>
          <a:p>
            <a:pPr indent="-285750" lvl="1" marL="742950" marR="0" rtl="0" algn="l">
              <a:lnSpc>
                <a:spcPct val="115000"/>
              </a:lnSpc>
              <a:spcBef>
                <a:spcPts val="0"/>
              </a:spcBef>
              <a:buClr>
                <a:srgbClr val="000000"/>
              </a:buClr>
              <a:buSzPct val="100000"/>
              <a:buFont typeface="Courier New"/>
              <a:buChar char="o"/>
            </a:pPr>
            <a:r>
              <a:rPr b="0" baseline="0" i="0" lang="en-US" sz="1200" u="none" cap="none" strike="noStrike">
                <a:solidFill>
                  <a:srgbClr val="000000"/>
                </a:solidFill>
                <a:latin typeface="Calibri"/>
                <a:ea typeface="Calibri"/>
                <a:cs typeface="Calibri"/>
                <a:sym typeface="Calibri"/>
              </a:rPr>
              <a:t>What exactly do you want them to do.</a:t>
            </a:r>
          </a:p>
          <a:p>
            <a:pPr indent="0" lvl="0" marL="0" marR="0" rtl="0" algn="l">
              <a:lnSpc>
                <a:spcPct val="115000"/>
              </a:lnSpc>
              <a:spcBef>
                <a:spcPts val="0"/>
              </a:spcBef>
              <a:buNone/>
            </a:pPr>
            <a:r>
              <a:t/>
            </a:r>
            <a:endParaRPr b="0" baseline="0" i="0" sz="1800" u="none" cap="none" strike="noStrike">
              <a:solidFill>
                <a:srgbClr val="000000"/>
              </a:solidFill>
              <a:latin typeface="Calibri"/>
              <a:ea typeface="Calibri"/>
              <a:cs typeface="Calibri"/>
              <a:sym typeface="Calibri"/>
            </a:endParaRPr>
          </a:p>
          <a:p>
            <a:pPr indent="0" lvl="0" marL="0" marR="0" rtl="0" algn="l">
              <a:lnSpc>
                <a:spcPct val="115000"/>
              </a:lnSpc>
              <a:spcBef>
                <a:spcPts val="0"/>
              </a:spcBef>
              <a:buNone/>
            </a:pPr>
            <a:r>
              <a:t/>
            </a:r>
            <a:endParaRPr b="0" baseline="0" i="0" sz="2400" u="none" cap="none" strike="noStrike">
              <a:solidFill>
                <a:schemeClr val="dk1"/>
              </a:solidFill>
              <a:latin typeface="Calibri"/>
              <a:ea typeface="Calibri"/>
              <a:cs typeface="Calibri"/>
              <a:sym typeface="Calibri"/>
            </a:endParaRPr>
          </a:p>
        </p:txBody>
      </p:sp>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1" name="Shape 351"/>
        <p:cNvGrpSpPr/>
        <p:nvPr/>
      </p:nvGrpSpPr>
      <p:grpSpPr>
        <a:xfrm>
          <a:off x="0" y="0"/>
          <a:ext cx="0" cy="0"/>
          <a:chOff x="0" y="0"/>
          <a:chExt cx="0" cy="0"/>
        </a:xfrm>
      </p:grpSpPr>
      <p:sp>
        <p:nvSpPr>
          <p:cNvPr id="352" name="Shape 352"/>
          <p:cNvSpPr/>
          <p:nvPr/>
        </p:nvSpPr>
        <p:spPr>
          <a:xfrm>
            <a:off x="10827" y="28566"/>
            <a:ext cx="9099735" cy="64633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3600" u="none" cap="none" strike="noStrike">
                <a:solidFill>
                  <a:srgbClr val="9EC8FF"/>
                </a:solidFill>
                <a:latin typeface="Source Sans Pro"/>
                <a:ea typeface="Source Sans Pro"/>
                <a:cs typeface="Source Sans Pro"/>
                <a:sym typeface="Source Sans Pro"/>
              </a:rPr>
              <a:t>What’s in a Request for Proposals (RFP) cont..</a:t>
            </a:r>
          </a:p>
        </p:txBody>
      </p:sp>
      <p:sp>
        <p:nvSpPr>
          <p:cNvPr id="353" name="Shape 353"/>
          <p:cNvSpPr txBox="1"/>
          <p:nvPr/>
        </p:nvSpPr>
        <p:spPr>
          <a:xfrm>
            <a:off x="381000" y="674897"/>
            <a:ext cx="8229600" cy="6038575"/>
          </a:xfrm>
          <a:prstGeom prst="rect">
            <a:avLst/>
          </a:prstGeom>
          <a:noFill/>
          <a:ln>
            <a:noFill/>
          </a:ln>
        </p:spPr>
        <p:txBody>
          <a:bodyPr anchorCtr="0" anchor="t" bIns="45700" lIns="91425" rIns="91425" tIns="45700">
            <a:noAutofit/>
          </a:bodyPr>
          <a:lstStyle/>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Section 4:</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Offeror Qualifications</a:t>
            </a:r>
          </a:p>
          <a:p>
            <a:pPr indent="-342900" lvl="0" marL="3429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Sets out what qualifications the offeror must possess to fulfill the needs of the project.</a:t>
            </a:r>
          </a:p>
          <a:p>
            <a:pPr indent="-285750" lvl="1" marL="742950" marR="0" rtl="0" algn="l">
              <a:lnSpc>
                <a:spcPct val="115000"/>
              </a:lnSpc>
              <a:spcBef>
                <a:spcPts val="0"/>
              </a:spcBef>
              <a:buClr>
                <a:srgbClr val="000000"/>
              </a:buClr>
              <a:buSzPct val="100000"/>
              <a:buFont typeface="Courier New"/>
              <a:buChar char="o"/>
            </a:pPr>
            <a:r>
              <a:rPr b="0" baseline="0" i="0" lang="en-US" sz="1200" u="none" cap="none" strike="noStrike">
                <a:solidFill>
                  <a:srgbClr val="000000"/>
                </a:solidFill>
                <a:latin typeface="Calibri"/>
                <a:ea typeface="Calibri"/>
                <a:cs typeface="Calibri"/>
                <a:sym typeface="Calibri"/>
              </a:rPr>
              <a:t>What do you need to know from offeror</a:t>
            </a:r>
          </a:p>
          <a:p>
            <a:pPr indent="-228600" lvl="2" marL="11430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Executive Summary</a:t>
            </a:r>
          </a:p>
          <a:p>
            <a:pPr indent="-228600" lvl="2" marL="11430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Resumes of Employees</a:t>
            </a:r>
          </a:p>
          <a:p>
            <a:pPr indent="-228600" lvl="2" marL="11430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Past work history</a:t>
            </a:r>
          </a:p>
          <a:p>
            <a:pPr indent="-228600" lvl="2" marL="11430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Have them tell you what risks they see and how they are going to mitigate those risks such as permitting, labor strikes, weather.</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Section 5: </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Cost Proposal</a:t>
            </a:r>
          </a:p>
          <a:p>
            <a:pPr indent="-342900" lvl="0" marL="3429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Includes information on how the costs are to be presented for this proposal</a:t>
            </a:r>
          </a:p>
          <a:p>
            <a:pPr indent="-285750" lvl="1" marL="742950" marR="0" rtl="0" algn="l">
              <a:lnSpc>
                <a:spcPct val="115000"/>
              </a:lnSpc>
              <a:spcBef>
                <a:spcPts val="0"/>
              </a:spcBef>
              <a:buClr>
                <a:srgbClr val="000000"/>
              </a:buClr>
              <a:buSzPct val="100000"/>
              <a:buFont typeface="Courier New"/>
              <a:buChar char="o"/>
            </a:pPr>
            <a:r>
              <a:rPr b="0" baseline="0" i="0" lang="en-US" sz="1200" u="none" cap="none" strike="noStrike">
                <a:solidFill>
                  <a:srgbClr val="000000"/>
                </a:solidFill>
                <a:latin typeface="Calibri"/>
                <a:ea typeface="Calibri"/>
                <a:cs typeface="Calibri"/>
                <a:sym typeface="Calibri"/>
              </a:rPr>
              <a:t>Should include a maximum budget amount/ ceiling award</a:t>
            </a:r>
          </a:p>
          <a:p>
            <a:pPr indent="-285750" lvl="1" marL="742950" marR="0" rtl="0" algn="l">
              <a:lnSpc>
                <a:spcPct val="115000"/>
              </a:lnSpc>
              <a:spcBef>
                <a:spcPts val="0"/>
              </a:spcBef>
              <a:buClr>
                <a:srgbClr val="000000"/>
              </a:buClr>
              <a:buSzPct val="100000"/>
              <a:buFont typeface="Courier New"/>
              <a:buChar char="o"/>
            </a:pPr>
            <a:r>
              <a:rPr b="0" baseline="0" i="0" lang="en-US" sz="1200" u="none" cap="none" strike="noStrike">
                <a:solidFill>
                  <a:srgbClr val="000000"/>
                </a:solidFill>
                <a:latin typeface="Calibri"/>
                <a:ea typeface="Calibri"/>
                <a:cs typeface="Calibri"/>
                <a:sym typeface="Calibri"/>
              </a:rPr>
              <a:t>Can ask for a detailed budget with a cost breakdown</a:t>
            </a:r>
          </a:p>
          <a:p>
            <a:pPr indent="0" lvl="0" marL="0" marR="0" rtl="0" algn="l">
              <a:lnSpc>
                <a:spcPct val="115000"/>
              </a:lnSpc>
              <a:spcBef>
                <a:spcPts val="0"/>
              </a:spcBef>
              <a:buSzPct val="25000"/>
              <a:buNone/>
            </a:pPr>
            <a:r>
              <a:rPr b="0" baseline="0" i="0" lang="en-US" sz="1200" u="none" cap="none" strike="noStrike">
                <a:solidFill>
                  <a:srgbClr val="000000"/>
                </a:solidFill>
                <a:latin typeface="Calibri"/>
                <a:ea typeface="Calibri"/>
                <a:cs typeface="Calibri"/>
                <a:sym typeface="Calibri"/>
              </a:rPr>
              <a:t> </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Section 6:</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Evaluation Criteria</a:t>
            </a:r>
          </a:p>
          <a:p>
            <a:pPr indent="-342900" lvl="0" marL="342900" marR="0" rtl="0" algn="l">
              <a:lnSpc>
                <a:spcPct val="115000"/>
              </a:lnSpc>
              <a:spcBef>
                <a:spcPts val="0"/>
              </a:spcBef>
              <a:buClr>
                <a:srgbClr val="000000"/>
              </a:buClr>
              <a:buSzPct val="100000"/>
              <a:buFont typeface="Noto Symbol"/>
              <a:buChar char="➢"/>
            </a:pPr>
            <a:r>
              <a:rPr b="0" baseline="0" i="0" lang="en-US" sz="1200" u="none" cap="none" strike="noStrike">
                <a:solidFill>
                  <a:srgbClr val="000000"/>
                </a:solidFill>
                <a:latin typeface="Calibri"/>
                <a:ea typeface="Calibri"/>
                <a:cs typeface="Calibri"/>
                <a:sym typeface="Calibri"/>
              </a:rPr>
              <a:t>Include those factors which will be used to appraise and measure an offeror’s response to the RFP.</a:t>
            </a:r>
          </a:p>
          <a:p>
            <a:pPr indent="-285750" lvl="1" marL="742950" marR="0" rtl="0" algn="l">
              <a:lnSpc>
                <a:spcPct val="115000"/>
              </a:lnSpc>
              <a:spcBef>
                <a:spcPts val="0"/>
              </a:spcBef>
              <a:buClr>
                <a:srgbClr val="000000"/>
              </a:buClr>
              <a:buSzPct val="100000"/>
              <a:buFont typeface="Courier New"/>
              <a:buChar char="o"/>
            </a:pPr>
            <a:r>
              <a:rPr b="0" baseline="0" i="0" lang="en-US" sz="1200" u="none" cap="none" strike="noStrike">
                <a:solidFill>
                  <a:srgbClr val="000000"/>
                </a:solidFill>
                <a:latin typeface="Calibri"/>
                <a:ea typeface="Calibri"/>
                <a:cs typeface="Calibri"/>
                <a:sym typeface="Calibri"/>
              </a:rPr>
              <a:t>The state requires that the evaluation criteria and their weight be included in the solicitation.</a:t>
            </a:r>
          </a:p>
          <a:p>
            <a:pPr indent="0" lvl="0" marL="0" marR="0" rtl="0" algn="l">
              <a:lnSpc>
                <a:spcPct val="115000"/>
              </a:lnSpc>
              <a:spcBef>
                <a:spcPts val="0"/>
              </a:spcBef>
              <a:buSzPct val="25000"/>
              <a:buNone/>
            </a:pPr>
            <a:r>
              <a:rPr b="0" baseline="0" i="0" lang="en-US" sz="1200" u="none" cap="none" strike="noStrike">
                <a:solidFill>
                  <a:srgbClr val="000000"/>
                </a:solidFill>
                <a:latin typeface="Calibri"/>
                <a:ea typeface="Calibri"/>
                <a:cs typeface="Calibri"/>
                <a:sym typeface="Calibri"/>
              </a:rPr>
              <a:t> </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Appendix A:</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Standard Terms &amp; Conditions</a:t>
            </a:r>
          </a:p>
          <a:p>
            <a:pPr indent="0" lvl="0" marL="0" marR="0" rtl="0" algn="l">
              <a:lnSpc>
                <a:spcPct val="115000"/>
              </a:lnSpc>
              <a:spcBef>
                <a:spcPts val="0"/>
              </a:spcBef>
              <a:buSzPct val="25000"/>
              <a:buNone/>
            </a:pPr>
            <a:r>
              <a:rPr b="0" baseline="0" i="0" lang="en-US" sz="1200" u="none" cap="none" strike="noStrike">
                <a:solidFill>
                  <a:srgbClr val="000000"/>
                </a:solidFill>
                <a:latin typeface="Calibri"/>
                <a:ea typeface="Calibri"/>
                <a:cs typeface="Calibri"/>
                <a:sym typeface="Calibri"/>
              </a:rPr>
              <a:t> </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Appendix B:</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Standard Contract</a:t>
            </a:r>
          </a:p>
          <a:p>
            <a:pPr indent="0" lvl="0" marL="0" marR="0" rtl="0" algn="l">
              <a:lnSpc>
                <a:spcPct val="115000"/>
              </a:lnSpc>
              <a:spcBef>
                <a:spcPts val="0"/>
              </a:spcBef>
              <a:buSzPct val="25000"/>
              <a:buNone/>
            </a:pPr>
            <a:r>
              <a:rPr b="0" baseline="0" i="0" lang="en-US" sz="1200" u="none" cap="none" strike="noStrike">
                <a:solidFill>
                  <a:srgbClr val="000000"/>
                </a:solidFill>
                <a:latin typeface="Calibri"/>
                <a:ea typeface="Calibri"/>
                <a:cs typeface="Calibri"/>
                <a:sym typeface="Calibri"/>
              </a:rPr>
              <a:t> </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Appendix C:</a:t>
            </a:r>
          </a:p>
          <a:p>
            <a:pPr indent="0" lvl="0" marL="0" marR="0" rtl="0" algn="l">
              <a:lnSpc>
                <a:spcPct val="115000"/>
              </a:lnSpc>
              <a:spcBef>
                <a:spcPts val="0"/>
              </a:spcBef>
              <a:buSzPct val="25000"/>
              <a:buNone/>
            </a:pPr>
            <a:r>
              <a:rPr b="1" baseline="0" i="0" lang="en-US" sz="1200" u="none" cap="none" strike="noStrike">
                <a:solidFill>
                  <a:srgbClr val="000000"/>
                </a:solidFill>
                <a:latin typeface="Calibri"/>
                <a:ea typeface="Calibri"/>
                <a:cs typeface="Calibri"/>
                <a:sym typeface="Calibri"/>
              </a:rPr>
              <a:t>RFP Response Form (optional)</a:t>
            </a:r>
          </a:p>
        </p:txBody>
      </p:sp>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7" name="Shape 357"/>
        <p:cNvGrpSpPr/>
        <p:nvPr/>
      </p:nvGrpSpPr>
      <p:grpSpPr>
        <a:xfrm>
          <a:off x="0" y="0"/>
          <a:ext cx="0" cy="0"/>
          <a:chOff x="0" y="0"/>
          <a:chExt cx="0" cy="0"/>
        </a:xfrm>
      </p:grpSpPr>
      <p:sp>
        <p:nvSpPr>
          <p:cNvPr id="358" name="Shape 358"/>
          <p:cNvSpPr/>
          <p:nvPr/>
        </p:nvSpPr>
        <p:spPr>
          <a:xfrm>
            <a:off x="1845440" y="-76200"/>
            <a:ext cx="5430525" cy="64633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3600" u="none" cap="none" strike="noStrike">
                <a:solidFill>
                  <a:srgbClr val="9EC8FF"/>
                </a:solidFill>
                <a:latin typeface="Source Sans Pro"/>
                <a:ea typeface="Source Sans Pro"/>
                <a:cs typeface="Source Sans Pro"/>
                <a:sym typeface="Source Sans Pro"/>
              </a:rPr>
              <a:t>Opening &amp; Awarding RFP’s </a:t>
            </a:r>
          </a:p>
        </p:txBody>
      </p:sp>
      <p:sp>
        <p:nvSpPr>
          <p:cNvPr id="359" name="Shape 359"/>
          <p:cNvSpPr txBox="1"/>
          <p:nvPr/>
        </p:nvSpPr>
        <p:spPr>
          <a:xfrm>
            <a:off x="293503" y="1142999"/>
            <a:ext cx="8534399" cy="5232201"/>
          </a:xfrm>
          <a:prstGeom prst="rect">
            <a:avLst/>
          </a:prstGeom>
          <a:noFill/>
          <a:ln>
            <a:noFill/>
          </a:ln>
        </p:spPr>
        <p:txBody>
          <a:bodyPr anchorCtr="0" anchor="t" bIns="45700" lIns="91425" rIns="91425" tIns="45700">
            <a:noAutofit/>
          </a:bodyPr>
          <a:lstStyle/>
          <a:p>
            <a:pPr indent="-285750" lvl="0" marL="2857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RFP’s are not publicly opened</a:t>
            </a:r>
          </a:p>
          <a:p>
            <a:pPr indent="-285750" lvl="1" marL="742950" marR="0" rtl="0" algn="l">
              <a:spcBef>
                <a:spcPts val="0"/>
              </a:spcBef>
              <a:buClr>
                <a:srgbClr val="000000"/>
              </a:buClr>
              <a:buSzPct val="100000"/>
              <a:buFont typeface="Arial"/>
              <a:buChar char="•"/>
            </a:pPr>
            <a:r>
              <a:rPr b="0" baseline="0" i="0" lang="en-US" sz="1600" u="none" cap="none" strike="noStrike">
                <a:solidFill>
                  <a:srgbClr val="000000"/>
                </a:solidFill>
                <a:latin typeface="Source Sans Pro"/>
                <a:ea typeface="Source Sans Pro"/>
                <a:cs typeface="Source Sans Pro"/>
                <a:sym typeface="Source Sans Pro"/>
              </a:rPr>
              <a:t>Procurement Officer must first review them for confidential information</a:t>
            </a:r>
          </a:p>
          <a:p>
            <a:pPr indent="-285750" lvl="1" marL="742950" marR="0" rtl="0" algn="l">
              <a:spcBef>
                <a:spcPts val="0"/>
              </a:spcBef>
              <a:buClr>
                <a:srgbClr val="000000"/>
              </a:buClr>
              <a:buSzPct val="100000"/>
              <a:buFont typeface="Arial"/>
              <a:buChar char="•"/>
            </a:pPr>
            <a:r>
              <a:rPr b="0" baseline="0" i="0" lang="en-US" sz="1600" u="none" cap="none" strike="noStrike">
                <a:solidFill>
                  <a:srgbClr val="000000"/>
                </a:solidFill>
                <a:latin typeface="Source Sans Pro"/>
                <a:ea typeface="Source Sans Pro"/>
                <a:cs typeface="Source Sans Pro"/>
                <a:sym typeface="Source Sans Pro"/>
              </a:rPr>
              <a:t>Verify Trade Secret Affidavit is included.</a:t>
            </a:r>
          </a:p>
          <a:p>
            <a:pPr indent="-285750" lvl="1" marL="742950" marR="0" rtl="0" algn="l">
              <a:spcBef>
                <a:spcPts val="0"/>
              </a:spcBef>
              <a:buClr>
                <a:srgbClr val="000000"/>
              </a:buClr>
              <a:buSzPct val="100000"/>
              <a:buFont typeface="Arial"/>
              <a:buChar char="•"/>
            </a:pPr>
            <a:r>
              <a:rPr b="0" baseline="0" i="0" lang="en-US" sz="1600" u="none" cap="none" strike="noStrike">
                <a:solidFill>
                  <a:srgbClr val="000000"/>
                </a:solidFill>
                <a:latin typeface="Source Sans Pro"/>
                <a:ea typeface="Source Sans Pro"/>
                <a:cs typeface="Source Sans Pro"/>
                <a:sym typeface="Source Sans Pro"/>
              </a:rPr>
              <a:t>Verify that all information claimed as confidential is valid as such by Montana Law.</a:t>
            </a:r>
          </a:p>
          <a:p>
            <a:pPr indent="-285750" lvl="1" marL="742950" marR="0" rtl="0" algn="l">
              <a:spcBef>
                <a:spcPts val="0"/>
              </a:spcBef>
              <a:buClr>
                <a:srgbClr val="000000"/>
              </a:buClr>
              <a:buSzPct val="100000"/>
              <a:buFont typeface="Arial"/>
              <a:buChar char="•"/>
            </a:pPr>
            <a:r>
              <a:rPr b="0" baseline="0" i="0" lang="en-US" sz="1600" u="none" cap="none" strike="noStrike">
                <a:solidFill>
                  <a:srgbClr val="000000"/>
                </a:solidFill>
                <a:latin typeface="Source Sans Pro"/>
                <a:ea typeface="Source Sans Pro"/>
                <a:cs typeface="Source Sans Pro"/>
                <a:sym typeface="Source Sans Pro"/>
              </a:rPr>
              <a:t>Must remove confidential materials from public’s copies</a:t>
            </a:r>
          </a:p>
          <a:p>
            <a:pPr indent="-285750" lvl="0" marL="2857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Copies are given to evaluation committee.</a:t>
            </a:r>
          </a:p>
          <a:p>
            <a:pPr indent="-285750" lvl="1" marL="742950" marR="0" rtl="0" algn="l">
              <a:spcBef>
                <a:spcPts val="0"/>
              </a:spcBef>
              <a:buClr>
                <a:srgbClr val="000000"/>
              </a:buClr>
              <a:buSzPct val="100000"/>
              <a:buFont typeface="Arial"/>
              <a:buChar char="•"/>
            </a:pPr>
            <a:r>
              <a:rPr b="0" baseline="0" i="0" lang="en-US" sz="1600" u="none" cap="none" strike="noStrike">
                <a:solidFill>
                  <a:srgbClr val="000000"/>
                </a:solidFill>
                <a:latin typeface="Source Sans Pro"/>
                <a:ea typeface="Source Sans Pro"/>
                <a:cs typeface="Source Sans Pro"/>
                <a:sym typeface="Source Sans Pro"/>
              </a:rPr>
              <a:t>Must have evaluation sheet &amp; criteria </a:t>
            </a:r>
          </a:p>
          <a:p>
            <a:pPr indent="-285750" lvl="0" marL="2857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Evaluation</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Usually done by committee but can be ab individual</a:t>
            </a:r>
          </a:p>
          <a:p>
            <a:pPr indent="-285750" lvl="2" marL="12001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Conflict of Interest – Have members or individual sign a conflict of interest and confidentiality form.</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Meetings are public</a:t>
            </a:r>
          </a:p>
          <a:p>
            <a:pPr indent="-285750" lvl="2" marL="12001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Post the meeting – 72 hours </a:t>
            </a:r>
          </a:p>
          <a:p>
            <a:pPr indent="-285750" lvl="2" marL="12001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ADA accessible location</a:t>
            </a:r>
          </a:p>
          <a:p>
            <a:pPr indent="-285750" lvl="2" marL="12001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All members of the public are welcome</a:t>
            </a:r>
          </a:p>
          <a:p>
            <a:pPr indent="-285750" lvl="2" marL="12001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Must allow for public comment for any matter not on the agenda that is within the jurisdiction of the agency/ organization. (but remember it cannot influence committee)</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Quorum of Committee members required</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Keep Minutes of the Meeting</a:t>
            </a:r>
          </a:p>
          <a:p>
            <a:pPr indent="0" lvl="2" marL="91440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3" name="Shape 363"/>
        <p:cNvGrpSpPr/>
        <p:nvPr/>
      </p:nvGrpSpPr>
      <p:grpSpPr>
        <a:xfrm>
          <a:off x="0" y="0"/>
          <a:ext cx="0" cy="0"/>
          <a:chOff x="0" y="0"/>
          <a:chExt cx="0" cy="0"/>
        </a:xfrm>
      </p:grpSpPr>
      <p:sp>
        <p:nvSpPr>
          <p:cNvPr id="364" name="Shape 364"/>
          <p:cNvSpPr/>
          <p:nvPr/>
        </p:nvSpPr>
        <p:spPr>
          <a:xfrm>
            <a:off x="887359" y="-76200"/>
            <a:ext cx="7346690"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9EC8FF"/>
                </a:solidFill>
                <a:latin typeface="Source Sans Pro"/>
                <a:ea typeface="Source Sans Pro"/>
                <a:cs typeface="Source Sans Pro"/>
                <a:sym typeface="Source Sans Pro"/>
              </a:rPr>
              <a:t>Opening &amp; Awarding RFP’s cont…</a:t>
            </a:r>
          </a:p>
        </p:txBody>
      </p:sp>
      <p:sp>
        <p:nvSpPr>
          <p:cNvPr id="365" name="Shape 365"/>
          <p:cNvSpPr txBox="1"/>
          <p:nvPr/>
        </p:nvSpPr>
        <p:spPr>
          <a:xfrm>
            <a:off x="324436" y="990600"/>
            <a:ext cx="8472534" cy="5509200"/>
          </a:xfrm>
          <a:prstGeom prst="rect">
            <a:avLst/>
          </a:prstGeom>
          <a:noFill/>
          <a:ln cap="flat" cmpd="sng" w="12700">
            <a:solidFill>
              <a:schemeClr val="dk1"/>
            </a:solidFill>
            <a:prstDash val="solid"/>
            <a:round/>
            <a:headEnd len="med" w="med" type="none"/>
            <a:tailEnd len="med" w="med" type="none"/>
          </a:ln>
        </p:spPr>
        <p:txBody>
          <a:bodyPr anchorCtr="0" anchor="t" bIns="45700" lIns="91425" rIns="91425" tIns="45700">
            <a:noAutofit/>
          </a:bodyPr>
          <a:lstStyle/>
          <a:p>
            <a:pPr indent="-285750" lvl="0" marL="2857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What if the committee has questions</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Send out written clarification questions</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Conduct oral interviews and/or demonstrations</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Site visits – if there is a quorum then it becomes a public meeting and has to follow rules.</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Seek best &amp; final offer</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Remember there is a 14 working day window after proposal is executed that it can be protested.</a:t>
            </a:r>
          </a:p>
          <a:p>
            <a:pPr indent="-184150" lvl="0" marL="285750" marR="0" rtl="0" algn="l">
              <a:spcBef>
                <a:spcPts val="0"/>
              </a:spcBef>
              <a:buClr>
                <a:schemeClr val="dk1"/>
              </a:buClr>
              <a:buFont typeface="Noto Symbol"/>
              <a:buNone/>
            </a:pPr>
            <a:r>
              <a:t/>
            </a:r>
            <a:endParaRPr b="0" baseline="0" i="0" sz="16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Finalize the Evaluation</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Submit to procurement officer:</a:t>
            </a:r>
          </a:p>
          <a:p>
            <a:pPr indent="-285750" lvl="2" marL="12001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Completed scoring matrix with scoring justifications</a:t>
            </a:r>
          </a:p>
          <a:p>
            <a:pPr indent="-285750" lvl="2" marL="12001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Committee meeting minutes</a:t>
            </a:r>
          </a:p>
          <a:p>
            <a:pPr indent="-285750" lvl="2" marL="12001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Committee recommendations</a:t>
            </a:r>
          </a:p>
          <a:p>
            <a:pPr indent="-285750" lvl="0" marL="2857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Send Notices</a:t>
            </a:r>
          </a:p>
          <a:p>
            <a:pPr indent="-342900" lvl="1" marL="80010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Request for Documents</a:t>
            </a:r>
          </a:p>
          <a:p>
            <a:pPr indent="-342900" lvl="2" marL="125730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Insurance certificates, bond documents, ect.</a:t>
            </a:r>
          </a:p>
          <a:p>
            <a:pPr indent="-342900" lvl="1" marL="80010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Selection Notice</a:t>
            </a:r>
          </a:p>
          <a:p>
            <a:pPr indent="-342900" lvl="2" marL="125730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Send to all responders with evaluations included</a:t>
            </a:r>
          </a:p>
          <a:p>
            <a:pPr indent="-285750" lvl="0" marL="2857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Post to Website</a:t>
            </a:r>
          </a:p>
          <a:p>
            <a:pPr indent="-285750" lvl="1" marL="742950" marR="0" rtl="0" algn="l">
              <a:spcBef>
                <a:spcPts val="0"/>
              </a:spcBef>
              <a:buClr>
                <a:schemeClr val="dk1"/>
              </a:buClr>
              <a:buSzPct val="100000"/>
              <a:buFont typeface="Arial"/>
              <a:buChar char="•"/>
            </a:pPr>
            <a:r>
              <a:rPr b="0" baseline="0" i="0" lang="en-US" sz="1600" u="none" cap="none" strike="noStrike">
                <a:solidFill>
                  <a:schemeClr val="dk1"/>
                </a:solidFill>
                <a:latin typeface="Source Sans Pro"/>
                <a:ea typeface="Source Sans Pro"/>
                <a:cs typeface="Source Sans Pro"/>
                <a:sym typeface="Source Sans Pro"/>
              </a:rPr>
              <a:t>Notice of Award</a:t>
            </a:r>
          </a:p>
          <a:p>
            <a:pPr indent="-285750" lvl="0" marL="285750" marR="0" rtl="0" algn="l">
              <a:spcBef>
                <a:spcPts val="0"/>
              </a:spcBef>
              <a:buClr>
                <a:schemeClr val="dk1"/>
              </a:buClr>
              <a:buSzPct val="100000"/>
              <a:buFont typeface="Noto Symbol"/>
              <a:buChar char="➢"/>
            </a:pPr>
            <a:r>
              <a:rPr b="0" baseline="0" i="0" lang="en-US" sz="1600" u="none" cap="none" strike="noStrike">
                <a:solidFill>
                  <a:schemeClr val="dk1"/>
                </a:solidFill>
                <a:latin typeface="Source Sans Pro"/>
                <a:ea typeface="Source Sans Pro"/>
                <a:cs typeface="Source Sans Pro"/>
                <a:sym typeface="Source Sans Pro"/>
              </a:rPr>
              <a:t>Contract Negotiation/ Execution</a:t>
            </a:r>
          </a:p>
        </p:txBody>
      </p:sp>
      <p:grpSp>
        <p:nvGrpSpPr>
          <p:cNvPr id="366" name="Shape 366"/>
          <p:cNvGrpSpPr/>
          <p:nvPr/>
        </p:nvGrpSpPr>
        <p:grpSpPr>
          <a:xfrm>
            <a:off x="4703298" y="1371600"/>
            <a:ext cx="1017394" cy="228600"/>
            <a:chOff x="4194601" y="5334000"/>
            <a:chExt cx="1017394" cy="228600"/>
          </a:xfrm>
        </p:grpSpPr>
        <p:cxnSp>
          <p:nvCxnSpPr>
            <p:cNvPr id="367" name="Shape 367"/>
            <p:cNvCxnSpPr/>
            <p:nvPr/>
          </p:nvCxnSpPr>
          <p:spPr>
            <a:xfrm>
              <a:off x="4194601" y="5334000"/>
              <a:ext cx="1017394" cy="49642"/>
            </a:xfrm>
            <a:prstGeom prst="straightConnector1">
              <a:avLst/>
            </a:prstGeom>
            <a:noFill/>
            <a:ln cap="flat" cmpd="sng" w="10000">
              <a:solidFill>
                <a:schemeClr val="accent1"/>
              </a:solidFill>
              <a:prstDash val="solid"/>
              <a:round/>
              <a:headEnd len="med" w="med" type="none"/>
              <a:tailEnd len="lg" w="lg" type="stealth"/>
            </a:ln>
          </p:spPr>
        </p:cxnSp>
        <p:cxnSp>
          <p:nvCxnSpPr>
            <p:cNvPr id="368" name="Shape 368"/>
            <p:cNvCxnSpPr/>
            <p:nvPr/>
          </p:nvCxnSpPr>
          <p:spPr>
            <a:xfrm flipH="1" rot="10800000">
              <a:off x="4751194" y="5383641"/>
              <a:ext cx="460801" cy="178958"/>
            </a:xfrm>
            <a:prstGeom prst="straightConnector1">
              <a:avLst/>
            </a:prstGeom>
            <a:noFill/>
            <a:ln cap="flat" cmpd="sng" w="10000">
              <a:solidFill>
                <a:schemeClr val="accent1"/>
              </a:solidFill>
              <a:prstDash val="solid"/>
              <a:round/>
              <a:headEnd len="med" w="med" type="none"/>
              <a:tailEnd len="lg" w="lg" type="stealth"/>
            </a:ln>
          </p:spPr>
        </p:cxnSp>
      </p:grpSp>
      <p:sp>
        <p:nvSpPr>
          <p:cNvPr id="369" name="Shape 369"/>
          <p:cNvSpPr txBox="1"/>
          <p:nvPr/>
        </p:nvSpPr>
        <p:spPr>
          <a:xfrm>
            <a:off x="5711167" y="1257920"/>
            <a:ext cx="1942455" cy="276998"/>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200" u="none" cap="none" strike="noStrike">
                <a:solidFill>
                  <a:srgbClr val="FF0000"/>
                </a:solidFill>
                <a:latin typeface="Source Sans Pro"/>
                <a:ea typeface="Source Sans Pro"/>
                <a:cs typeface="Source Sans Pro"/>
                <a:sym typeface="Source Sans Pro"/>
              </a:rPr>
              <a:t>Becomes an add on to RFP</a:t>
            </a:r>
          </a:p>
        </p:txBody>
      </p:sp>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3" name="Shape 373"/>
        <p:cNvGrpSpPr/>
        <p:nvPr/>
      </p:nvGrpSpPr>
      <p:grpSpPr>
        <a:xfrm>
          <a:off x="0" y="0"/>
          <a:ext cx="0" cy="0"/>
          <a:chOff x="0" y="0"/>
          <a:chExt cx="0" cy="0"/>
        </a:xfrm>
      </p:grpSpPr>
      <p:sp>
        <p:nvSpPr>
          <p:cNvPr id="374" name="Shape 374"/>
          <p:cNvSpPr txBox="1"/>
          <p:nvPr/>
        </p:nvSpPr>
        <p:spPr>
          <a:xfrm>
            <a:off x="234636" y="990600"/>
            <a:ext cx="8686800" cy="3970318"/>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Souce Sans Pro"/>
              <a:buAutoNum type="arabicPeriod"/>
            </a:pPr>
            <a:r>
              <a:rPr b="0" baseline="0" i="0" lang="en-US" sz="1800" u="none" cap="none" strike="noStrike">
                <a:solidFill>
                  <a:schemeClr val="dk1"/>
                </a:solidFill>
                <a:latin typeface="Source Sans Pro"/>
                <a:ea typeface="Source Sans Pro"/>
                <a:cs typeface="Source Sans Pro"/>
                <a:sym typeface="Source Sans Pro"/>
              </a:rPr>
              <a:t>Purchase Orders – these are single signature contracts which formalized a purchase transaction and defines the agreement between the parties, </a:t>
            </a:r>
          </a:p>
          <a:p>
            <a:pPr indent="-342900" lvl="1" marL="8001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Should include all pertinent information such as description of item or service, quantity, prices, payment terms, discounts if applicable, dates of performance, acceptance criteria and if there are any ramifications.</a:t>
            </a:r>
          </a:p>
          <a:p>
            <a:pPr indent="-342900" lvl="0" marL="342900" marR="0" rtl="0" algn="l">
              <a:spcBef>
                <a:spcPts val="0"/>
              </a:spcBef>
              <a:buClr>
                <a:schemeClr val="dk1"/>
              </a:buClr>
              <a:buSzPct val="100000"/>
              <a:buFont typeface="Souce Sans Pro"/>
              <a:buAutoNum type="arabicPeriod"/>
            </a:pPr>
            <a:r>
              <a:rPr b="0" baseline="0" i="0" lang="en-US" sz="1800" u="none" cap="none" strike="noStrike">
                <a:solidFill>
                  <a:schemeClr val="dk1"/>
                </a:solidFill>
                <a:latin typeface="Source Sans Pro"/>
                <a:ea typeface="Source Sans Pro"/>
                <a:cs typeface="Source Sans Pro"/>
                <a:sym typeface="Source Sans Pro"/>
              </a:rPr>
              <a:t>Dually Signed Contracts (White Paper) –  most work with negotiations and are signed by both parties.</a:t>
            </a:r>
          </a:p>
          <a:p>
            <a:pPr indent="-342900" lvl="0" marL="342900" marR="0" rtl="0" algn="l">
              <a:spcBef>
                <a:spcPts val="0"/>
              </a:spcBef>
              <a:buClr>
                <a:schemeClr val="dk1"/>
              </a:buClr>
              <a:buSzPct val="100000"/>
              <a:buFont typeface="Souce Sans Pro"/>
              <a:buAutoNum type="arabicPeriod"/>
            </a:pPr>
            <a:r>
              <a:rPr b="0" baseline="0" i="0" lang="en-US" sz="1800" u="none" cap="none" strike="noStrike">
                <a:solidFill>
                  <a:schemeClr val="dk1"/>
                </a:solidFill>
                <a:latin typeface="Source Sans Pro"/>
                <a:ea typeface="Source Sans Pro"/>
                <a:cs typeface="Source Sans Pro"/>
                <a:sym typeface="Source Sans Pro"/>
              </a:rPr>
              <a:t>Information Technology – such as a contract on website these include patent, copyright, limitation of liability, owner of software and source codes</a:t>
            </a:r>
          </a:p>
          <a:p>
            <a:pPr indent="-342900" lvl="0" marL="342900" marR="0" rtl="0" algn="l">
              <a:spcBef>
                <a:spcPts val="0"/>
              </a:spcBef>
              <a:buClr>
                <a:schemeClr val="dk1"/>
              </a:buClr>
              <a:buSzPct val="100000"/>
              <a:buFont typeface="Souce Sans Pro"/>
              <a:buAutoNum type="arabicPeriod"/>
            </a:pPr>
            <a:r>
              <a:rPr b="0" baseline="0" i="0" lang="en-US" sz="1800" u="none" cap="none" strike="noStrike">
                <a:solidFill>
                  <a:schemeClr val="dk1"/>
                </a:solidFill>
                <a:latin typeface="Source Sans Pro"/>
                <a:ea typeface="Source Sans Pro"/>
                <a:cs typeface="Source Sans Pro"/>
                <a:sym typeface="Source Sans Pro"/>
              </a:rPr>
              <a:t>Term Contracts – these are dually signed and commonly used for items or services.</a:t>
            </a:r>
          </a:p>
          <a:p>
            <a:pPr indent="-342900" lvl="0" marL="342900" marR="0" rtl="0" algn="l">
              <a:spcBef>
                <a:spcPts val="0"/>
              </a:spcBef>
              <a:buClr>
                <a:schemeClr val="dk1"/>
              </a:buClr>
              <a:buSzPct val="100000"/>
              <a:buFont typeface="Souce Sans Pro"/>
              <a:buAutoNum type="arabicPeriod"/>
            </a:pPr>
            <a:r>
              <a:rPr b="0" baseline="0" i="0" lang="en-US" sz="1800" u="none" cap="none" strike="noStrike">
                <a:solidFill>
                  <a:schemeClr val="dk1"/>
                </a:solidFill>
                <a:latin typeface="Source Sans Pro"/>
                <a:ea typeface="Source Sans Pro"/>
                <a:cs typeface="Source Sans Pro"/>
                <a:sym typeface="Source Sans Pro"/>
              </a:rPr>
              <a:t>Construction – these are usually for county roads, bridges, FWP access, ect..  And are a white paper with more attachments and terms.</a:t>
            </a:r>
          </a:p>
          <a:p>
            <a:pPr indent="-342900" lvl="0" marL="342900" marR="0" rtl="0" algn="l">
              <a:spcBef>
                <a:spcPts val="0"/>
              </a:spcBef>
              <a:buClr>
                <a:schemeClr val="dk1"/>
              </a:buClr>
              <a:buSzPct val="100000"/>
              <a:buFont typeface="Souce Sans Pro"/>
              <a:buAutoNum type="arabicPeriod"/>
            </a:pPr>
            <a:r>
              <a:rPr b="0" baseline="0" i="0" lang="en-US" sz="1800" u="none" cap="none" strike="noStrike">
                <a:solidFill>
                  <a:schemeClr val="dk1"/>
                </a:solidFill>
                <a:latin typeface="Source Sans Pro"/>
                <a:ea typeface="Source Sans Pro"/>
                <a:cs typeface="Source Sans Pro"/>
                <a:sym typeface="Source Sans Pro"/>
              </a:rPr>
              <a:t>Memorandum of Agreement/Understanding – these are generally used between governmental entities and are much shorter.</a:t>
            </a:r>
          </a:p>
        </p:txBody>
      </p:sp>
      <p:sp>
        <p:nvSpPr>
          <p:cNvPr id="375" name="Shape 375"/>
          <p:cNvSpPr/>
          <p:nvPr/>
        </p:nvSpPr>
        <p:spPr>
          <a:xfrm>
            <a:off x="1673694" y="6851"/>
            <a:ext cx="5529592"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587700"/>
                </a:solidFill>
                <a:latin typeface="Source Sans Pro"/>
                <a:ea typeface="Source Sans Pro"/>
                <a:cs typeface="Source Sans Pro"/>
                <a:sym typeface="Source Sans Pro"/>
              </a:rPr>
              <a:t>TYPES OF CONTRACTS</a:t>
            </a:r>
          </a:p>
        </p:txBody>
      </p:sp>
      <p:sp>
        <p:nvSpPr>
          <p:cNvPr id="376" name="Shape 376"/>
          <p:cNvSpPr txBox="1"/>
          <p:nvPr/>
        </p:nvSpPr>
        <p:spPr>
          <a:xfrm>
            <a:off x="310836" y="6324600"/>
            <a:ext cx="8534399" cy="307777"/>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1400" u="none" cap="none" strike="noStrike">
                <a:solidFill>
                  <a:schemeClr val="dk1"/>
                </a:solidFill>
                <a:latin typeface="Source Sans Pro"/>
                <a:ea typeface="Source Sans Pro"/>
                <a:cs typeface="Source Sans Pro"/>
                <a:sym typeface="Source Sans Pro"/>
              </a:rPr>
              <a:t>Note:  Districts generally use 1, 4, 5 &amp; 6 but occasionally will use 2 &amp; 3</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 name="Shape 123"/>
        <p:cNvGrpSpPr/>
        <p:nvPr/>
      </p:nvGrpSpPr>
      <p:grpSpPr>
        <a:xfrm>
          <a:off x="0" y="0"/>
          <a:ext cx="0" cy="0"/>
          <a:chOff x="0" y="0"/>
          <a:chExt cx="0" cy="0"/>
        </a:xfrm>
      </p:grpSpPr>
      <p:sp>
        <p:nvSpPr>
          <p:cNvPr id="124" name="Shape 124"/>
          <p:cNvSpPr/>
          <p:nvPr/>
        </p:nvSpPr>
        <p:spPr>
          <a:xfrm>
            <a:off x="533400" y="228600"/>
            <a:ext cx="8259314" cy="1754325"/>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FFFFFF"/>
                </a:solidFill>
                <a:latin typeface="Source Sans Pro"/>
                <a:ea typeface="Source Sans Pro"/>
                <a:cs typeface="Source Sans Pro"/>
                <a:sym typeface="Source Sans Pro"/>
              </a:rPr>
              <a:t>3 Main Steps for successful grant seeking</a:t>
            </a:r>
          </a:p>
        </p:txBody>
      </p:sp>
      <p:sp>
        <p:nvSpPr>
          <p:cNvPr id="125" name="Shape 125"/>
          <p:cNvSpPr txBox="1"/>
          <p:nvPr/>
        </p:nvSpPr>
        <p:spPr>
          <a:xfrm>
            <a:off x="838200" y="2667000"/>
            <a:ext cx="7954514" cy="2308323"/>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Souce Sans Pro"/>
              <a:buAutoNum type="arabicPeriod"/>
            </a:pPr>
            <a:r>
              <a:rPr b="0" baseline="0" i="0" lang="en-US" sz="1800" u="none" cap="none" strike="noStrike">
                <a:solidFill>
                  <a:schemeClr val="dk1"/>
                </a:solidFill>
                <a:latin typeface="Source Sans Pro"/>
                <a:ea typeface="Source Sans Pro"/>
                <a:cs typeface="Source Sans Pro"/>
                <a:sym typeface="Source Sans Pro"/>
              </a:rPr>
              <a:t>Identify potential grant makers who would be interested in supporting your project.</a:t>
            </a:r>
          </a:p>
          <a:p>
            <a:pPr indent="-228600" lvl="0" marL="342900" marR="0" rtl="0" algn="l">
              <a:spcBef>
                <a:spcPts val="0"/>
              </a:spcBef>
              <a:buClr>
                <a:schemeClr val="dk1"/>
              </a:buClr>
              <a:buFont typeface="Souce Sans Pro"/>
              <a:buNone/>
            </a:pPr>
            <a:r>
              <a:t/>
            </a:r>
            <a:endParaRPr b="0" baseline="0" i="0" sz="18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1800" u="none" cap="none" strike="noStrike">
                <a:solidFill>
                  <a:schemeClr val="dk1"/>
                </a:solidFill>
                <a:latin typeface="Source Sans Pro"/>
                <a:ea typeface="Source Sans Pro"/>
                <a:cs typeface="Source Sans Pro"/>
                <a:sym typeface="Source Sans Pro"/>
              </a:rPr>
              <a:t>Contact key people who can help you plan your proposal before you start writing.</a:t>
            </a:r>
          </a:p>
          <a:p>
            <a:pPr indent="-228600" lvl="0" marL="342900" marR="0" rtl="0" algn="l">
              <a:spcBef>
                <a:spcPts val="0"/>
              </a:spcBef>
              <a:buClr>
                <a:schemeClr val="dk1"/>
              </a:buClr>
              <a:buFont typeface="Souce Sans Pro"/>
              <a:buNone/>
            </a:pPr>
            <a:r>
              <a:t/>
            </a:r>
            <a:endParaRPr b="0" baseline="0" i="0" sz="18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1800" u="none" cap="none" strike="noStrike">
                <a:solidFill>
                  <a:schemeClr val="dk1"/>
                </a:solidFill>
                <a:latin typeface="Source Sans Pro"/>
                <a:ea typeface="Source Sans Pro"/>
                <a:cs typeface="Source Sans Pro"/>
                <a:sym typeface="Source Sans Pro"/>
              </a:rPr>
              <a:t>Write a carefully written, well reasoned proposal.</a:t>
            </a:r>
          </a:p>
          <a:p>
            <a:pPr indent="-228600" lvl="0" marL="342900" marR="0" rtl="0" algn="l">
              <a:spcBef>
                <a:spcPts val="0"/>
              </a:spcBef>
              <a:buClr>
                <a:schemeClr val="dk1"/>
              </a:buClr>
              <a:buFont typeface="Souce Sans Pro"/>
              <a:buNone/>
            </a:pPr>
            <a:r>
              <a:t/>
            </a:r>
            <a:endParaRPr b="0" baseline="0" i="0" sz="1800" u="none" cap="none" strike="noStrike">
              <a:solidFill>
                <a:schemeClr val="dk1"/>
              </a:solidFill>
              <a:latin typeface="Source Sans Pro"/>
              <a:ea typeface="Source Sans Pro"/>
              <a:cs typeface="Source Sans Pro"/>
              <a:sym typeface="Source Sans Pro"/>
            </a:endParaRPr>
          </a:p>
        </p:txBody>
      </p:sp>
    </p:spTree>
  </p:cSld>
  <p:clrMapOvr>
    <a:masterClrMapping/>
  </p:clrMapOvr>
  <p:transition spd="slow">
    <p:cut/>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0" name="Shape 380"/>
        <p:cNvGrpSpPr/>
        <p:nvPr/>
      </p:nvGrpSpPr>
      <p:grpSpPr>
        <a:xfrm>
          <a:off x="0" y="0"/>
          <a:ext cx="0" cy="0"/>
          <a:chOff x="0" y="0"/>
          <a:chExt cx="0" cy="0"/>
        </a:xfrm>
      </p:grpSpPr>
      <p:sp>
        <p:nvSpPr>
          <p:cNvPr id="381" name="Shape 381"/>
          <p:cNvSpPr/>
          <p:nvPr/>
        </p:nvSpPr>
        <p:spPr>
          <a:xfrm>
            <a:off x="2928991" y="152400"/>
            <a:ext cx="3525004"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03A8A4"/>
                </a:solidFill>
                <a:latin typeface="Source Sans Pro"/>
                <a:ea typeface="Source Sans Pro"/>
                <a:cs typeface="Source Sans Pro"/>
                <a:sym typeface="Source Sans Pro"/>
              </a:rPr>
              <a:t>PRICING TYPES</a:t>
            </a:r>
          </a:p>
        </p:txBody>
      </p:sp>
      <p:sp>
        <p:nvSpPr>
          <p:cNvPr id="382" name="Shape 382"/>
          <p:cNvSpPr txBox="1"/>
          <p:nvPr/>
        </p:nvSpPr>
        <p:spPr>
          <a:xfrm>
            <a:off x="381000" y="1219200"/>
            <a:ext cx="8357103" cy="2400656"/>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Souce Sans Pro"/>
              <a:buAutoNum type="alphaUcPeriod"/>
            </a:pPr>
            <a:r>
              <a:rPr b="0" baseline="0" i="0" lang="en-US" sz="1800" u="none" cap="none" strike="noStrike">
                <a:solidFill>
                  <a:schemeClr val="dk1"/>
                </a:solidFill>
                <a:latin typeface="Source Sans Pro"/>
                <a:ea typeface="Source Sans Pro"/>
                <a:cs typeface="Source Sans Pro"/>
                <a:sym typeface="Source Sans Pro"/>
              </a:rPr>
              <a:t>Fixed Price – </a:t>
            </a:r>
            <a:r>
              <a:rPr b="0" baseline="0" i="0" lang="en-US" sz="1400" u="none" cap="none" strike="noStrike">
                <a:solidFill>
                  <a:schemeClr val="dk1"/>
                </a:solidFill>
                <a:latin typeface="Source Sans Pro"/>
                <a:ea typeface="Source Sans Pro"/>
                <a:cs typeface="Source Sans Pro"/>
                <a:sym typeface="Source Sans Pro"/>
              </a:rPr>
              <a:t>District should have minimal risk</a:t>
            </a:r>
          </a:p>
          <a:p>
            <a:pPr indent="-342900" lvl="1" marL="800100" marR="0" rtl="0" algn="l">
              <a:spcBef>
                <a:spcPts val="0"/>
              </a:spcBef>
              <a:buClr>
                <a:schemeClr val="dk1"/>
              </a:buClr>
              <a:buSzPct val="100000"/>
              <a:buFont typeface="Souce Sans Pro"/>
              <a:buAutoNum type="alphaLcPeriod"/>
            </a:pPr>
            <a:r>
              <a:rPr b="0" baseline="0" i="0" lang="en-US" sz="1600" u="none" cap="none" strike="noStrike">
                <a:solidFill>
                  <a:schemeClr val="dk1"/>
                </a:solidFill>
                <a:latin typeface="Source Sans Pro"/>
                <a:ea typeface="Source Sans Pro"/>
                <a:cs typeface="Source Sans Pro"/>
                <a:sym typeface="Source Sans Pro"/>
              </a:rPr>
              <a:t>Contractor is responsible for managing costs</a:t>
            </a:r>
          </a:p>
          <a:p>
            <a:pPr indent="-342900" lvl="1" marL="800100" marR="0" rtl="0" algn="l">
              <a:spcBef>
                <a:spcPts val="0"/>
              </a:spcBef>
              <a:buClr>
                <a:schemeClr val="dk1"/>
              </a:buClr>
              <a:buSzPct val="100000"/>
              <a:buFont typeface="Souce Sans Pro"/>
              <a:buAutoNum type="alphaLcPeriod"/>
            </a:pPr>
            <a:r>
              <a:rPr b="0" baseline="0" i="0" lang="en-US" sz="1600" u="none" cap="none" strike="noStrike">
                <a:solidFill>
                  <a:schemeClr val="dk1"/>
                </a:solidFill>
                <a:latin typeface="Source Sans Pro"/>
                <a:ea typeface="Source Sans Pro"/>
                <a:cs typeface="Source Sans Pro"/>
                <a:sym typeface="Source Sans Pro"/>
              </a:rPr>
              <a:t>Payment is for end result of the contract </a:t>
            </a:r>
            <a:r>
              <a:rPr b="0" baseline="0" i="0" lang="en-US" sz="1400" u="none" cap="none" strike="noStrike">
                <a:solidFill>
                  <a:schemeClr val="dk1"/>
                </a:solidFill>
                <a:latin typeface="Source Sans Pro"/>
                <a:ea typeface="Source Sans Pro"/>
                <a:cs typeface="Source Sans Pro"/>
                <a:sym typeface="Source Sans Pro"/>
              </a:rPr>
              <a:t>(usually payments are made at the end but can make progress payments)</a:t>
            </a:r>
          </a:p>
          <a:p>
            <a:pPr indent="-342900" lvl="0" marL="342900" marR="0" rtl="0" algn="l">
              <a:spcBef>
                <a:spcPts val="0"/>
              </a:spcBef>
              <a:buClr>
                <a:schemeClr val="dk1"/>
              </a:buClr>
              <a:buSzPct val="100000"/>
              <a:buFont typeface="Souce Sans Pro"/>
              <a:buAutoNum type="alphaUcPeriod"/>
            </a:pPr>
            <a:r>
              <a:rPr b="0" baseline="0" i="0" lang="en-US" sz="1800" u="none" cap="none" strike="noStrike">
                <a:solidFill>
                  <a:schemeClr val="dk1"/>
                </a:solidFill>
                <a:latin typeface="Source Sans Pro"/>
                <a:ea typeface="Source Sans Pro"/>
                <a:cs typeface="Source Sans Pro"/>
                <a:sym typeface="Source Sans Pro"/>
              </a:rPr>
              <a:t>Cost Reimbursement – </a:t>
            </a:r>
            <a:r>
              <a:rPr b="0" baseline="0" i="0" lang="en-US" sz="1400" u="none" cap="none" strike="noStrike">
                <a:solidFill>
                  <a:schemeClr val="dk1"/>
                </a:solidFill>
                <a:latin typeface="Source Sans Pro"/>
                <a:ea typeface="Source Sans Pro"/>
                <a:cs typeface="Source Sans Pro"/>
                <a:sym typeface="Source Sans Pro"/>
              </a:rPr>
              <a:t>Risk resides with District</a:t>
            </a:r>
          </a:p>
          <a:p>
            <a:pPr indent="-342900" lvl="1" marL="800100" marR="0" rtl="0" algn="l">
              <a:spcBef>
                <a:spcPts val="0"/>
              </a:spcBef>
              <a:buClr>
                <a:schemeClr val="dk1"/>
              </a:buClr>
              <a:buSzPct val="100000"/>
              <a:buFont typeface="Souce Sans Pro"/>
              <a:buAutoNum type="alphaLcPeriod"/>
            </a:pPr>
            <a:r>
              <a:rPr b="0" baseline="0" i="0" lang="en-US" sz="1600" u="none" cap="none" strike="noStrike">
                <a:solidFill>
                  <a:schemeClr val="dk1"/>
                </a:solidFill>
                <a:latin typeface="Source Sans Pro"/>
                <a:ea typeface="Source Sans Pro"/>
                <a:cs typeface="Source Sans Pro"/>
                <a:sym typeface="Source Sans Pro"/>
              </a:rPr>
              <a:t>Contractor is reimbursed for all allowable and allocable costs</a:t>
            </a:r>
          </a:p>
          <a:p>
            <a:pPr indent="-342900" lvl="1" marL="800100" marR="0" rtl="0" algn="l">
              <a:spcBef>
                <a:spcPts val="0"/>
              </a:spcBef>
              <a:buClr>
                <a:schemeClr val="dk1"/>
              </a:buClr>
              <a:buSzPct val="100000"/>
              <a:buFont typeface="Souce Sans Pro"/>
              <a:buAutoNum type="alphaLcPeriod"/>
            </a:pPr>
            <a:r>
              <a:rPr b="0" baseline="0" i="0" lang="en-US" sz="1600" u="none" cap="none" strike="noStrike">
                <a:solidFill>
                  <a:schemeClr val="dk1"/>
                </a:solidFill>
                <a:latin typeface="Source Sans Pro"/>
                <a:ea typeface="Source Sans Pro"/>
                <a:cs typeface="Source Sans Pro"/>
                <a:sym typeface="Source Sans Pro"/>
              </a:rPr>
              <a:t>Total amount is not fixed at outset of contract</a:t>
            </a:r>
          </a:p>
          <a:p>
            <a:pPr indent="-342900" lvl="0" marL="342900" marR="0" rtl="0" algn="l">
              <a:spcBef>
                <a:spcPts val="0"/>
              </a:spcBef>
              <a:buClr>
                <a:schemeClr val="dk1"/>
              </a:buClr>
              <a:buSzPct val="100000"/>
              <a:buFont typeface="Souce Sans Pro"/>
              <a:buAutoNum type="alphaUcPeriod"/>
            </a:pPr>
            <a:r>
              <a:rPr b="0" baseline="0" i="0" lang="en-US" sz="1800" u="none" cap="none" strike="noStrike">
                <a:solidFill>
                  <a:schemeClr val="dk1"/>
                </a:solidFill>
                <a:latin typeface="Source Sans Pro"/>
                <a:ea typeface="Source Sans Pro"/>
                <a:cs typeface="Source Sans Pro"/>
                <a:sym typeface="Source Sans Pro"/>
              </a:rPr>
              <a:t>Other pricing types</a:t>
            </a:r>
          </a:p>
          <a:p>
            <a:pPr indent="-342900" lvl="1" marL="800100" marR="0" rtl="0" algn="l">
              <a:spcBef>
                <a:spcPts val="0"/>
              </a:spcBef>
              <a:buClr>
                <a:schemeClr val="dk1"/>
              </a:buClr>
              <a:buSzPct val="100000"/>
              <a:buFont typeface="Souce Sans Pro"/>
              <a:buAutoNum type="alphaLcPeriod"/>
            </a:pPr>
            <a:r>
              <a:rPr b="0" baseline="0" i="0" lang="en-US" sz="1600" u="none" cap="none" strike="noStrike">
                <a:solidFill>
                  <a:schemeClr val="dk1"/>
                </a:solidFill>
                <a:latin typeface="Source Sans Pro"/>
                <a:ea typeface="Source Sans Pro"/>
                <a:cs typeface="Source Sans Pro"/>
                <a:sym typeface="Source Sans Pro"/>
              </a:rPr>
              <a:t>These are usually hybrids of A &amp; B</a:t>
            </a:r>
          </a:p>
        </p:txBody>
      </p:sp>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6" name="Shape 386"/>
        <p:cNvGrpSpPr/>
        <p:nvPr/>
      </p:nvGrpSpPr>
      <p:grpSpPr>
        <a:xfrm>
          <a:off x="0" y="0"/>
          <a:ext cx="0" cy="0"/>
          <a:chOff x="0" y="0"/>
          <a:chExt cx="0" cy="0"/>
        </a:xfrm>
      </p:grpSpPr>
      <p:sp>
        <p:nvSpPr>
          <p:cNvPr id="387" name="Shape 387"/>
          <p:cNvSpPr txBox="1"/>
          <p:nvPr/>
        </p:nvSpPr>
        <p:spPr>
          <a:xfrm>
            <a:off x="152400" y="762000"/>
            <a:ext cx="3581399" cy="5786198"/>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800" u="none" cap="none" strike="noStrike">
                <a:solidFill>
                  <a:schemeClr val="dk1"/>
                </a:solidFill>
                <a:latin typeface="Source Sans Pro"/>
                <a:ea typeface="Source Sans Pro"/>
                <a:cs typeface="Source Sans Pro"/>
                <a:sym typeface="Source Sans Pro"/>
              </a:rPr>
              <a:t>Forming &amp; Writing Specifications</a:t>
            </a:r>
          </a:p>
          <a:p>
            <a:pPr indent="0" lvl="0" marL="0" marR="0" rtl="0" algn="l">
              <a:spcBef>
                <a:spcPts val="0"/>
              </a:spcBef>
              <a:buNone/>
            </a:pPr>
            <a:r>
              <a:t/>
            </a:r>
            <a:endParaRPr b="0" baseline="0" i="0" sz="14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Description of supply or service being sought</a:t>
            </a:r>
          </a:p>
          <a:p>
            <a:pPr indent="0" lvl="0" marL="0" marR="0" rtl="0" algn="l">
              <a:spcBef>
                <a:spcPts val="0"/>
              </a:spcBef>
              <a:buNone/>
            </a:pPr>
            <a:r>
              <a:t/>
            </a:r>
            <a:endParaRPr b="0" baseline="0" i="0" sz="24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2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Purpose is not solely to obtain the lease expensive items, but the desired quality at the most competitive price</a:t>
            </a:r>
            <a:r>
              <a:rPr b="0" baseline="0" i="0" lang="en-US" sz="2400" u="none" cap="none" strike="noStrike">
                <a:solidFill>
                  <a:schemeClr val="dk1"/>
                </a:solidFill>
                <a:latin typeface="Source Sans Pro"/>
                <a:ea typeface="Source Sans Pro"/>
                <a:cs typeface="Source Sans Pro"/>
                <a:sym typeface="Source Sans Pro"/>
              </a:rPr>
              <a:t>.</a:t>
            </a:r>
          </a:p>
          <a:p>
            <a:pPr indent="-133350" lvl="0" marL="285750" marR="0" rtl="0" algn="l">
              <a:spcBef>
                <a:spcPts val="0"/>
              </a:spcBef>
              <a:buClr>
                <a:schemeClr val="dk1"/>
              </a:buClr>
              <a:buFont typeface="Noto Symbol"/>
              <a:buNone/>
            </a:pPr>
            <a:r>
              <a:t/>
            </a:r>
            <a:endParaRPr b="0" baseline="0" i="0" sz="24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Should do 4 things</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Identify minimum requirements</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Allow for Competitive Bids</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List evaluation Criteria &amp; Test methods</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Provides for a Fair Award at lowest possible costs.</a:t>
            </a:r>
          </a:p>
        </p:txBody>
      </p:sp>
      <p:sp>
        <p:nvSpPr>
          <p:cNvPr id="388" name="Shape 388"/>
          <p:cNvSpPr txBox="1"/>
          <p:nvPr/>
        </p:nvSpPr>
        <p:spPr>
          <a:xfrm>
            <a:off x="5105400" y="1066800"/>
            <a:ext cx="3581399" cy="486286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800" u="none" cap="none" strike="noStrike">
                <a:solidFill>
                  <a:schemeClr val="dk1"/>
                </a:solidFill>
                <a:latin typeface="Source Sans Pro"/>
                <a:ea typeface="Source Sans Pro"/>
                <a:cs typeface="Source Sans Pro"/>
                <a:sym typeface="Source Sans Pro"/>
              </a:rPr>
              <a:t>How to write specifications</a:t>
            </a:r>
          </a:p>
          <a:p>
            <a:pPr indent="0" lvl="0" marL="0" marR="0" rtl="0" algn="l">
              <a:spcBef>
                <a:spcPts val="0"/>
              </a:spcBef>
              <a:buSzPct val="25000"/>
              <a:buNone/>
            </a:pPr>
            <a:r>
              <a:rPr b="0" baseline="0" i="0" lang="en-US" sz="1200" u="none" cap="none" strike="noStrike">
                <a:solidFill>
                  <a:schemeClr val="dk1"/>
                </a:solidFill>
                <a:latin typeface="Source Sans Pro"/>
                <a:ea typeface="Source Sans Pro"/>
                <a:cs typeface="Source Sans Pro"/>
                <a:sym typeface="Source Sans Pro"/>
              </a:rPr>
              <a:t> </a:t>
            </a: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Name of Supply or Service</a:t>
            </a: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Purpose/ Use for supply or service</a:t>
            </a: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Description of supply or service/ desired outcome</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Design specification or performance specification</a:t>
            </a: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List of special requirements.</a:t>
            </a: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Unusual conditions</a:t>
            </a: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Delivery Date</a:t>
            </a: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Delivery Location</a:t>
            </a: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Point of Contact</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For answering questions</a:t>
            </a: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Receiving Procedures</a:t>
            </a:r>
          </a:p>
        </p:txBody>
      </p:sp>
      <p:sp>
        <p:nvSpPr>
          <p:cNvPr id="389" name="Shape 389"/>
          <p:cNvSpPr/>
          <p:nvPr/>
        </p:nvSpPr>
        <p:spPr>
          <a:xfrm>
            <a:off x="2206782" y="76200"/>
            <a:ext cx="5100563" cy="52321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2800" u="none" cap="none" strike="noStrike">
                <a:solidFill>
                  <a:srgbClr val="000000"/>
                </a:solidFill>
                <a:latin typeface="Source Sans Pro"/>
                <a:ea typeface="Source Sans Pro"/>
                <a:cs typeface="Source Sans Pro"/>
                <a:sym typeface="Source Sans Pro"/>
              </a:rPr>
              <a:t>Forming &amp; Writing Specifications</a:t>
            </a:r>
          </a:p>
        </p:txBody>
      </p:sp>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3" name="Shape 393"/>
        <p:cNvGrpSpPr/>
        <p:nvPr/>
      </p:nvGrpSpPr>
      <p:grpSpPr>
        <a:xfrm>
          <a:off x="0" y="0"/>
          <a:ext cx="0" cy="0"/>
          <a:chOff x="0" y="0"/>
          <a:chExt cx="0" cy="0"/>
        </a:xfrm>
      </p:grpSpPr>
      <p:sp>
        <p:nvSpPr>
          <p:cNvPr id="394" name="Shape 394"/>
          <p:cNvSpPr/>
          <p:nvPr/>
        </p:nvSpPr>
        <p:spPr>
          <a:xfrm>
            <a:off x="2210215" y="-152400"/>
            <a:ext cx="4455257" cy="64633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3600" u="none" cap="none" strike="noStrike">
                <a:solidFill>
                  <a:srgbClr val="02706D"/>
                </a:solidFill>
                <a:latin typeface="Source Sans Pro"/>
                <a:ea typeface="Source Sans Pro"/>
                <a:cs typeface="Source Sans Pro"/>
                <a:sym typeface="Source Sans Pro"/>
              </a:rPr>
              <a:t>Writing Scope of Work</a:t>
            </a:r>
          </a:p>
        </p:txBody>
      </p:sp>
      <p:sp>
        <p:nvSpPr>
          <p:cNvPr id="395" name="Shape 395"/>
          <p:cNvSpPr txBox="1"/>
          <p:nvPr/>
        </p:nvSpPr>
        <p:spPr>
          <a:xfrm>
            <a:off x="381000" y="425470"/>
            <a:ext cx="8458200" cy="6409446"/>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Specific Questions to Ask/ Answer</a:t>
            </a:r>
          </a:p>
          <a:p>
            <a:pPr indent="0" lvl="0" marL="0" marR="0" rtl="0" algn="l">
              <a:spcBef>
                <a:spcPts val="0"/>
              </a:spcBef>
              <a:buNone/>
            </a:pPr>
            <a:r>
              <a:t/>
            </a:r>
            <a:endParaRPr b="0" baseline="0" i="0" sz="105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Why do you need this service? Background</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What work is to be performed?</a:t>
            </a:r>
          </a:p>
          <a:p>
            <a:pPr indent="-342900" lvl="1" marL="800100" marR="0" rtl="0" algn="l">
              <a:spcBef>
                <a:spcPts val="0"/>
              </a:spcBef>
              <a:buClr>
                <a:schemeClr val="dk1"/>
              </a:buClr>
              <a:buSzPct val="100000"/>
              <a:buFont typeface="Souce Sans Pro"/>
              <a:buAutoNum type="alphaLcParenR"/>
            </a:pPr>
            <a:r>
              <a:rPr b="0" baseline="0" i="1" lang="en-US" sz="1200" u="none" cap="none" strike="noStrike">
                <a:solidFill>
                  <a:schemeClr val="dk1"/>
                </a:solidFill>
                <a:latin typeface="Source Sans Pro"/>
                <a:ea typeface="Source Sans Pro"/>
                <a:cs typeface="Source Sans Pro"/>
                <a:sym typeface="Source Sans Pro"/>
              </a:rPr>
              <a:t>Volumes, dimensions, sizes, number, ect.</a:t>
            </a:r>
          </a:p>
          <a:p>
            <a:pPr indent="-342900" lvl="1" marL="800100" marR="0" rtl="0" algn="l">
              <a:spcBef>
                <a:spcPts val="0"/>
              </a:spcBef>
              <a:buClr>
                <a:schemeClr val="dk1"/>
              </a:buClr>
              <a:buSzPct val="100000"/>
              <a:buFont typeface="Souce Sans Pro"/>
              <a:buAutoNum type="alphaLcParenR"/>
            </a:pPr>
            <a:r>
              <a:rPr b="0" baseline="0" i="1" lang="en-US" sz="1200" u="none" cap="none" strike="noStrike">
                <a:solidFill>
                  <a:schemeClr val="dk1"/>
                </a:solidFill>
                <a:latin typeface="Source Sans Pro"/>
                <a:ea typeface="Source Sans Pro"/>
                <a:cs typeface="Source Sans Pro"/>
                <a:sym typeface="Source Sans Pro"/>
              </a:rPr>
              <a:t>Type of work (repairs, construction, sampling, electrical, engineering)</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What is the final product we expect wen work is completed? Or</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What do you expect as an outcome of the project?</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Who is the point of contact?</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Who will do the work?</a:t>
            </a:r>
          </a:p>
          <a:p>
            <a:pPr indent="-342900" lvl="1" marL="800100" marR="0" rtl="0" algn="l">
              <a:spcBef>
                <a:spcPts val="0"/>
              </a:spcBef>
              <a:buClr>
                <a:schemeClr val="dk1"/>
              </a:buClr>
              <a:buSzPct val="100000"/>
              <a:buFont typeface="Souce Sans Pro"/>
              <a:buAutoNum type="alphaLcParenR"/>
            </a:pPr>
            <a:r>
              <a:rPr b="0" baseline="0" i="1" lang="en-US" sz="1200" u="none" cap="none" strike="noStrike">
                <a:solidFill>
                  <a:schemeClr val="dk1"/>
                </a:solidFill>
                <a:latin typeface="Source Sans Pro"/>
                <a:ea typeface="Source Sans Pro"/>
                <a:cs typeface="Source Sans Pro"/>
                <a:sym typeface="Source Sans Pro"/>
              </a:rPr>
              <a:t>Will the contracting entity take responsibility for some parts of the project (preparations, permits, traffic control,, ect..)</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What is the contractor going to provide?</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What is the contracting entity going to provide?</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Where is the work going to be performed?</a:t>
            </a:r>
          </a:p>
          <a:p>
            <a:pPr indent="-342900" lvl="1" marL="800100" marR="0" rtl="0" algn="l">
              <a:spcBef>
                <a:spcPts val="0"/>
              </a:spcBef>
              <a:buClr>
                <a:schemeClr val="dk1"/>
              </a:buClr>
              <a:buSzPct val="100000"/>
              <a:buFont typeface="Souce Sans Pro"/>
              <a:buAutoNum type="alphaLcParenR"/>
            </a:pPr>
            <a:r>
              <a:rPr b="0" baseline="0" i="1" lang="en-US" sz="1200" u="none" cap="none" strike="noStrike">
                <a:solidFill>
                  <a:schemeClr val="dk1"/>
                </a:solidFill>
                <a:latin typeface="Source Sans Pro"/>
                <a:ea typeface="Source Sans Pro"/>
                <a:cs typeface="Source Sans Pro"/>
                <a:sym typeface="Source Sans Pro"/>
              </a:rPr>
              <a:t>Is there more than one location?</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What hours or days are we required work to be performed?</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How do you want the work accomplished?</a:t>
            </a:r>
          </a:p>
          <a:p>
            <a:pPr indent="-342900" lvl="1" marL="800100" marR="0" rtl="0" algn="l">
              <a:spcBef>
                <a:spcPts val="0"/>
              </a:spcBef>
              <a:buClr>
                <a:schemeClr val="dk1"/>
              </a:buClr>
              <a:buSzPct val="100000"/>
              <a:buFont typeface="Souce Sans Pro"/>
              <a:buAutoNum type="alphaLcParenR"/>
            </a:pPr>
            <a:r>
              <a:rPr b="0" baseline="0" i="1" lang="en-US" sz="1200" u="none" cap="none" strike="noStrike">
                <a:solidFill>
                  <a:schemeClr val="dk1"/>
                </a:solidFill>
                <a:latin typeface="Source Sans Pro"/>
                <a:ea typeface="Source Sans Pro"/>
                <a:cs typeface="Source Sans Pro"/>
                <a:sym typeface="Source Sans Pro"/>
              </a:rPr>
              <a:t>Task Order, specific order of events, ect..</a:t>
            </a:r>
          </a:p>
          <a:p>
            <a:pPr indent="-342900" lvl="1" marL="800100" marR="0" rtl="0" algn="l">
              <a:spcBef>
                <a:spcPts val="0"/>
              </a:spcBef>
              <a:buClr>
                <a:schemeClr val="dk1"/>
              </a:buClr>
              <a:buSzPct val="100000"/>
              <a:buFont typeface="Souce Sans Pro"/>
              <a:buAutoNum type="alphaLcParenR"/>
            </a:pPr>
            <a:r>
              <a:rPr b="0" baseline="0" i="1" lang="en-US" sz="1200" u="none" cap="none" strike="noStrike">
                <a:solidFill>
                  <a:schemeClr val="dk1"/>
                </a:solidFill>
                <a:latin typeface="Source Sans Pro"/>
                <a:ea typeface="Source Sans Pro"/>
                <a:cs typeface="Source Sans Pro"/>
                <a:sym typeface="Source Sans Pro"/>
              </a:rPr>
              <a:t>Remember there is no direct control</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Are there any unusual conditions?</a:t>
            </a:r>
          </a:p>
          <a:p>
            <a:pPr indent="-342900" lvl="1" marL="800100" marR="0" rtl="0" algn="l">
              <a:spcBef>
                <a:spcPts val="0"/>
              </a:spcBef>
              <a:buClr>
                <a:srgbClr val="000000"/>
              </a:buClr>
              <a:buSzPct val="100000"/>
              <a:buFont typeface="Souce Sans Pro"/>
              <a:buAutoNum type="alphaLcParenR"/>
            </a:pPr>
            <a:r>
              <a:rPr b="0" baseline="0" i="1" lang="en-US" sz="1200" u="none" cap="none" strike="noStrike">
                <a:solidFill>
                  <a:srgbClr val="000000"/>
                </a:solidFill>
                <a:latin typeface="Source Sans Pro"/>
                <a:ea typeface="Source Sans Pro"/>
                <a:cs typeface="Source Sans Pro"/>
                <a:sym typeface="Source Sans Pro"/>
              </a:rPr>
              <a:t>Hazard Materials – who will remediate that?</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When do we want the work performed or completed? Id there more than one deadline?</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If reports are required, when do you want them, what format, ect..</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How will you administer the contract?</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How will you know when the work is done?</a:t>
            </a:r>
          </a:p>
          <a:p>
            <a:pPr indent="-342900" lvl="1" marL="800100" marR="0" rtl="0" algn="l">
              <a:spcBef>
                <a:spcPts val="0"/>
              </a:spcBef>
              <a:buClr>
                <a:schemeClr val="dk1"/>
              </a:buClr>
              <a:buSzPct val="100000"/>
              <a:buFont typeface="Souce Sans Pro"/>
              <a:buAutoNum type="alphaLcParenR"/>
            </a:pPr>
            <a:r>
              <a:rPr b="0" baseline="0" i="0" lang="en-US" sz="1200" u="none" cap="none" strike="noStrike">
                <a:solidFill>
                  <a:schemeClr val="dk1"/>
                </a:solidFill>
                <a:latin typeface="Source Sans Pro"/>
                <a:ea typeface="Source Sans Pro"/>
                <a:cs typeface="Source Sans Pro"/>
                <a:sym typeface="Source Sans Pro"/>
              </a:rPr>
              <a:t>Monthly check ins or monitoring</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What will be the method of acceptance?</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How do you want the costs presented?</a:t>
            </a:r>
          </a:p>
          <a:p>
            <a:pPr indent="-342900" lvl="1" marL="800100" marR="0" rtl="0" algn="l">
              <a:spcBef>
                <a:spcPts val="0"/>
              </a:spcBef>
              <a:buClr>
                <a:schemeClr val="dk1"/>
              </a:buClr>
              <a:buSzPct val="100000"/>
              <a:buFont typeface="Souce Sans Pro"/>
              <a:buAutoNum type="alphaLcParenR"/>
            </a:pPr>
            <a:r>
              <a:rPr b="0" baseline="0" i="0" lang="en-US" sz="1200" u="none" cap="none" strike="noStrike">
                <a:solidFill>
                  <a:schemeClr val="dk1"/>
                </a:solidFill>
                <a:latin typeface="Source Sans Pro"/>
                <a:ea typeface="Source Sans Pro"/>
                <a:cs typeface="Source Sans Pro"/>
                <a:sym typeface="Source Sans Pro"/>
              </a:rPr>
              <a:t>Total project costs</a:t>
            </a:r>
          </a:p>
          <a:p>
            <a:pPr indent="-342900" lvl="1" marL="800100" marR="0" rtl="0" algn="l">
              <a:spcBef>
                <a:spcPts val="0"/>
              </a:spcBef>
              <a:buClr>
                <a:schemeClr val="dk1"/>
              </a:buClr>
              <a:buSzPct val="100000"/>
              <a:buFont typeface="Souce Sans Pro"/>
              <a:buAutoNum type="alphaLcParenR"/>
            </a:pPr>
            <a:r>
              <a:rPr b="0" baseline="0" i="0" lang="en-US" sz="1200" u="none" cap="none" strike="noStrike">
                <a:solidFill>
                  <a:schemeClr val="dk1"/>
                </a:solidFill>
                <a:latin typeface="Source Sans Pro"/>
                <a:ea typeface="Source Sans Pro"/>
                <a:cs typeface="Source Sans Pro"/>
                <a:sym typeface="Source Sans Pro"/>
              </a:rPr>
              <a:t>Task Order basis (hourly costs)</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How do you want to be invoiced?</a:t>
            </a:r>
          </a:p>
          <a:p>
            <a:pPr indent="-342900" lvl="1" marL="800100" marR="0" rtl="0" algn="l">
              <a:spcBef>
                <a:spcPts val="0"/>
              </a:spcBef>
              <a:buClr>
                <a:schemeClr val="dk1"/>
              </a:buClr>
              <a:buSzPct val="100000"/>
              <a:buFont typeface="Souce Sans Pro"/>
              <a:buAutoNum type="alphaLcParenR"/>
            </a:pPr>
            <a:r>
              <a:rPr b="0" baseline="0" i="0" lang="en-US" sz="1200" u="none" cap="none" strike="noStrike">
                <a:solidFill>
                  <a:schemeClr val="dk1"/>
                </a:solidFill>
                <a:latin typeface="Source Sans Pro"/>
                <a:ea typeface="Source Sans Pro"/>
                <a:cs typeface="Source Sans Pro"/>
                <a:sym typeface="Source Sans Pro"/>
              </a:rPr>
              <a:t>How often, where to send</a:t>
            </a:r>
          </a:p>
          <a:p>
            <a:pPr indent="-342900" lvl="0" marL="342900" marR="0" rtl="0" algn="l">
              <a:spcBef>
                <a:spcPts val="0"/>
              </a:spcBef>
              <a:buClr>
                <a:schemeClr val="dk1"/>
              </a:buClr>
              <a:buSzPct val="100000"/>
              <a:buFont typeface="Souce Sans Pro"/>
              <a:buAutoNum type="arabicPeriod"/>
            </a:pPr>
            <a:r>
              <a:rPr b="0" baseline="0" i="0" lang="en-US" sz="1200" u="none" cap="none" strike="noStrike">
                <a:solidFill>
                  <a:schemeClr val="dk1"/>
                </a:solidFill>
                <a:latin typeface="Source Sans Pro"/>
                <a:ea typeface="Source Sans Pro"/>
                <a:cs typeface="Source Sans Pro"/>
                <a:sym typeface="Source Sans Pro"/>
              </a:rPr>
              <a:t>Is there a maximum amount you cannot exceed?</a:t>
            </a:r>
          </a:p>
        </p:txBody>
      </p:sp>
      <p:sp>
        <p:nvSpPr>
          <p:cNvPr id="396" name="Shape 396"/>
          <p:cNvSpPr txBox="1"/>
          <p:nvPr/>
        </p:nvSpPr>
        <p:spPr>
          <a:xfrm>
            <a:off x="4343400" y="425470"/>
            <a:ext cx="4267199" cy="369332"/>
          </a:xfrm>
          <a:prstGeom prst="rect">
            <a:avLst/>
          </a:prstGeom>
          <a:noFill/>
          <a:ln>
            <a:noFill/>
          </a:ln>
        </p:spPr>
        <p:txBody>
          <a:bodyPr anchorCtr="0" anchor="t" bIns="45700" lIns="91425" rIns="91425" tIns="45700">
            <a:noAutofit/>
          </a:bodyPr>
          <a:lstStyle/>
          <a:p>
            <a:pPr indent="0" lvl="0" marL="0" marR="0" rtl="0" algn="l">
              <a:spcBef>
                <a:spcPts val="0"/>
              </a:spcBef>
              <a:buNone/>
            </a:pPr>
            <a:r>
              <a:t/>
            </a:r>
            <a:endParaRPr b="0" baseline="0" i="0" sz="1800" u="none" cap="none" strike="noStrike">
              <a:solidFill>
                <a:schemeClr val="dk1"/>
              </a:solidFill>
              <a:latin typeface="Source Sans Pro"/>
              <a:ea typeface="Source Sans Pro"/>
              <a:cs typeface="Source Sans Pro"/>
              <a:sym typeface="Source Sans Pro"/>
            </a:endParaRPr>
          </a:p>
        </p:txBody>
      </p:sp>
    </p:spTree>
  </p:cSld>
  <p:clrMapOvr>
    <a:masterClrMapping/>
  </p:clrMapOvr>
  <p:transition spd="slow">
    <p:cut/>
  </p:transition>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0" name="Shape 400"/>
        <p:cNvGrpSpPr/>
        <p:nvPr/>
      </p:nvGrpSpPr>
      <p:grpSpPr>
        <a:xfrm>
          <a:off x="0" y="0"/>
          <a:ext cx="0" cy="0"/>
          <a:chOff x="0" y="0"/>
          <a:chExt cx="0" cy="0"/>
        </a:xfrm>
      </p:grpSpPr>
      <p:sp>
        <p:nvSpPr>
          <p:cNvPr id="401" name="Shape 401"/>
          <p:cNvSpPr/>
          <p:nvPr/>
        </p:nvSpPr>
        <p:spPr>
          <a:xfrm>
            <a:off x="1312488" y="5059"/>
            <a:ext cx="6519028"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D3F0FF"/>
                </a:solidFill>
                <a:latin typeface="Source Sans Pro"/>
                <a:ea typeface="Source Sans Pro"/>
                <a:cs typeface="Source Sans Pro"/>
                <a:sym typeface="Source Sans Pro"/>
              </a:rPr>
              <a:t>Specification Hazards</a:t>
            </a:r>
          </a:p>
        </p:txBody>
      </p:sp>
      <p:sp>
        <p:nvSpPr>
          <p:cNvPr id="402" name="Shape 402"/>
          <p:cNvSpPr txBox="1"/>
          <p:nvPr/>
        </p:nvSpPr>
        <p:spPr>
          <a:xfrm>
            <a:off x="2590800" y="947440"/>
            <a:ext cx="3809999" cy="40010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2000" u="none" cap="none" strike="noStrike">
                <a:solidFill>
                  <a:schemeClr val="dk1"/>
                </a:solidFill>
                <a:latin typeface="Source Sans Pro"/>
                <a:ea typeface="Source Sans Pro"/>
                <a:cs typeface="Source Sans Pro"/>
                <a:sym typeface="Source Sans Pro"/>
              </a:rPr>
              <a:t>Beware of Specification Hazards !</a:t>
            </a:r>
          </a:p>
        </p:txBody>
      </p:sp>
      <p:sp>
        <p:nvSpPr>
          <p:cNvPr id="403" name="Shape 403"/>
          <p:cNvSpPr txBox="1"/>
          <p:nvPr/>
        </p:nvSpPr>
        <p:spPr>
          <a:xfrm>
            <a:off x="723902" y="1752600"/>
            <a:ext cx="7696199" cy="4401204"/>
          </a:xfrm>
          <a:prstGeom prst="rect">
            <a:avLst/>
          </a:prstGeom>
          <a:noFill/>
          <a:ln>
            <a:noFill/>
          </a:ln>
        </p:spPr>
        <p:txBody>
          <a:bodyPr anchorCtr="0" anchor="t" bIns="45700" lIns="91425" rIns="91425" tIns="45700">
            <a:noAutofit/>
          </a:bodyPr>
          <a:lstStyle/>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Thoughtfully review specifications before beginning a procurement process.</a:t>
            </a:r>
          </a:p>
          <a:p>
            <a:pPr indent="0" lvl="0" marL="0" marR="0" rtl="0" algn="l">
              <a:spcBef>
                <a:spcPts val="0"/>
              </a:spcBef>
              <a:buNone/>
            </a:pPr>
            <a:r>
              <a:t/>
            </a:r>
            <a:endParaRPr b="0" baseline="0" i="0" sz="20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Things to consider are:</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Who developed the specifications?</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Did they come from vendor?</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When was the last time they were update?</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Do they always seem to lead to the same brand?</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Are the requirements still true?</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Are they drawn from a professional standard?</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Are they getting the best product?</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Are the requirements necessary?</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Is there a reason for eliminating certain products?</a:t>
            </a:r>
          </a:p>
          <a:p>
            <a:pPr indent="-285750" lvl="1" marL="742950" marR="0" rtl="0" algn="l">
              <a:spcBef>
                <a:spcPts val="0"/>
              </a:spcBef>
              <a:buClr>
                <a:schemeClr val="dk1"/>
              </a:buClr>
              <a:buSzPct val="100000"/>
              <a:buFont typeface="Noto Symbol"/>
              <a:buChar char="▪"/>
            </a:pPr>
            <a:r>
              <a:rPr b="0" baseline="0" i="0" lang="en-US" sz="2000" u="none" cap="none" strike="noStrike">
                <a:solidFill>
                  <a:schemeClr val="dk1"/>
                </a:solidFill>
                <a:latin typeface="Source Sans Pro"/>
                <a:ea typeface="Source Sans Pro"/>
                <a:cs typeface="Source Sans Pro"/>
                <a:sym typeface="Source Sans Pro"/>
              </a:rPr>
              <a:t>Are the specifications too narrow?</a:t>
            </a:r>
          </a:p>
        </p:txBody>
      </p:sp>
    </p:spTree>
  </p:cSld>
  <p:clrMapOvr>
    <a:masterClrMapping/>
  </p:clrMapOvr>
  <p:transition spd="slow">
    <p:cut/>
  </p:transition>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7" name="Shape 407"/>
        <p:cNvGrpSpPr/>
        <p:nvPr/>
      </p:nvGrpSpPr>
      <p:grpSpPr>
        <a:xfrm>
          <a:off x="0" y="0"/>
          <a:ext cx="0" cy="0"/>
          <a:chOff x="0" y="0"/>
          <a:chExt cx="0" cy="0"/>
        </a:xfrm>
      </p:grpSpPr>
      <p:sp>
        <p:nvSpPr>
          <p:cNvPr id="408" name="Shape 408"/>
          <p:cNvSpPr/>
          <p:nvPr/>
        </p:nvSpPr>
        <p:spPr>
          <a:xfrm>
            <a:off x="914400" y="28575"/>
            <a:ext cx="7100468" cy="58477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3200" u="none" cap="none" strike="noStrike">
                <a:solidFill>
                  <a:srgbClr val="0B87D5"/>
                </a:solidFill>
                <a:latin typeface="Source Sans Pro"/>
                <a:ea typeface="Source Sans Pro"/>
                <a:cs typeface="Source Sans Pro"/>
                <a:sym typeface="Source Sans Pro"/>
              </a:rPr>
              <a:t>Supporting Statements &amp; Requirements</a:t>
            </a:r>
          </a:p>
        </p:txBody>
      </p:sp>
      <p:sp>
        <p:nvSpPr>
          <p:cNvPr id="409" name="Shape 409"/>
          <p:cNvSpPr txBox="1"/>
          <p:nvPr/>
        </p:nvSpPr>
        <p:spPr>
          <a:xfrm>
            <a:off x="457200" y="1143000"/>
            <a:ext cx="8229600" cy="3323986"/>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2400" u="none" cap="none" strike="noStrike">
                <a:solidFill>
                  <a:schemeClr val="dk1"/>
                </a:solidFill>
                <a:latin typeface="Source Sans Pro"/>
                <a:ea typeface="Source Sans Pro"/>
                <a:cs typeface="Source Sans Pro"/>
                <a:sym typeface="Source Sans Pro"/>
              </a:rPr>
              <a:t>Use Standard Statements</a:t>
            </a:r>
          </a:p>
          <a:p>
            <a:pPr indent="0" lvl="0" marL="0" marR="0" rtl="0" algn="l">
              <a:spcBef>
                <a:spcPts val="0"/>
              </a:spcBef>
              <a:buNone/>
            </a:pPr>
            <a:r>
              <a:t/>
            </a:r>
            <a:endParaRPr b="1" baseline="0" i="0" sz="12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Courier New"/>
              <a:buChar char="o"/>
            </a:pPr>
            <a:r>
              <a:rPr b="0" baseline="0" i="0" lang="en-US" sz="2400" u="none" cap="none" strike="noStrike">
                <a:solidFill>
                  <a:schemeClr val="dk1"/>
                </a:solidFill>
                <a:latin typeface="Source Sans Pro"/>
                <a:ea typeface="Source Sans Pro"/>
                <a:cs typeface="Source Sans Pro"/>
                <a:sym typeface="Source Sans Pro"/>
              </a:rPr>
              <a:t>What are they?</a:t>
            </a:r>
          </a:p>
          <a:p>
            <a:pPr indent="-285750" lvl="1" marL="742950" marR="0" rtl="0" algn="l">
              <a:spcBef>
                <a:spcPts val="0"/>
              </a:spcBef>
              <a:buClr>
                <a:schemeClr val="dk1"/>
              </a:buClr>
              <a:buSzPct val="100000"/>
              <a:buFont typeface="Arial"/>
              <a:buChar char="•"/>
            </a:pPr>
            <a:r>
              <a:rPr b="0" baseline="0" i="1" lang="en-US" sz="1800" u="none" cap="none" strike="noStrike">
                <a:solidFill>
                  <a:schemeClr val="dk1"/>
                </a:solidFill>
                <a:latin typeface="Source Sans Pro"/>
                <a:ea typeface="Source Sans Pro"/>
                <a:cs typeface="Source Sans Pro"/>
                <a:sym typeface="Source Sans Pro"/>
              </a:rPr>
              <a:t>Common policy or procedure statements</a:t>
            </a:r>
          </a:p>
          <a:p>
            <a:pPr indent="-285750" lvl="1" marL="742950" marR="0" rtl="0" algn="l">
              <a:spcBef>
                <a:spcPts val="0"/>
              </a:spcBef>
              <a:buClr>
                <a:schemeClr val="dk1"/>
              </a:buClr>
              <a:buSzPct val="100000"/>
              <a:buFont typeface="Arial"/>
              <a:buChar char="•"/>
            </a:pPr>
            <a:r>
              <a:rPr b="0" baseline="0" i="1" lang="en-US" sz="1800" u="none" cap="none" strike="noStrike">
                <a:solidFill>
                  <a:schemeClr val="dk1"/>
                </a:solidFill>
                <a:latin typeface="Source Sans Pro"/>
                <a:ea typeface="Source Sans Pro"/>
                <a:cs typeface="Source Sans Pro"/>
                <a:sym typeface="Source Sans Pro"/>
              </a:rPr>
              <a:t>Used in bids, proposals, &amp; contracts</a:t>
            </a:r>
          </a:p>
          <a:p>
            <a:pPr indent="0" lvl="1" marL="457200" marR="0" rtl="0" algn="l">
              <a:spcBef>
                <a:spcPts val="0"/>
              </a:spcBef>
              <a:buNone/>
            </a:pPr>
            <a:r>
              <a:t/>
            </a:r>
            <a:endParaRPr b="0" baseline="0" i="1" sz="18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Courier New"/>
              <a:buChar char="o"/>
            </a:pPr>
            <a:r>
              <a:rPr b="0" baseline="0" i="0" lang="en-US" sz="2400" u="none" cap="none" strike="noStrike">
                <a:solidFill>
                  <a:schemeClr val="dk1"/>
                </a:solidFill>
                <a:latin typeface="Source Sans Pro"/>
                <a:ea typeface="Source Sans Pro"/>
                <a:cs typeface="Source Sans Pro"/>
                <a:sym typeface="Source Sans Pro"/>
              </a:rPr>
              <a:t>What is their purpose?</a:t>
            </a:r>
          </a:p>
          <a:p>
            <a:pPr indent="-285750" lvl="1" marL="742950" marR="0" rtl="0" algn="l">
              <a:spcBef>
                <a:spcPts val="0"/>
              </a:spcBef>
              <a:buClr>
                <a:schemeClr val="dk1"/>
              </a:buClr>
              <a:buSzPct val="100000"/>
              <a:buFont typeface="Arial"/>
              <a:buChar char="•"/>
            </a:pPr>
            <a:r>
              <a:rPr b="0" baseline="0" i="1" lang="en-US" sz="1800" u="none" cap="none" strike="noStrike">
                <a:solidFill>
                  <a:schemeClr val="dk1"/>
                </a:solidFill>
                <a:latin typeface="Source Sans Pro"/>
                <a:ea typeface="Source Sans Pro"/>
                <a:cs typeface="Source Sans Pro"/>
                <a:sym typeface="Source Sans Pro"/>
              </a:rPr>
              <a:t>Tells vendors the requirements for conducting business with the organization.</a:t>
            </a:r>
          </a:p>
          <a:p>
            <a:pPr indent="-285750" lvl="1" marL="742950" marR="0" rtl="0" algn="l">
              <a:spcBef>
                <a:spcPts val="0"/>
              </a:spcBef>
              <a:buClr>
                <a:schemeClr val="dk1"/>
              </a:buClr>
              <a:buSzPct val="100000"/>
              <a:buFont typeface="Arial"/>
              <a:buChar char="•"/>
            </a:pPr>
            <a:r>
              <a:rPr b="0" baseline="0" i="1" lang="en-US" sz="1800" u="none" cap="none" strike="noStrike">
                <a:solidFill>
                  <a:schemeClr val="dk1"/>
                </a:solidFill>
                <a:latin typeface="Source Sans Pro"/>
                <a:ea typeface="Source Sans Pro"/>
                <a:cs typeface="Source Sans Pro"/>
                <a:sym typeface="Source Sans Pro"/>
              </a:rPr>
              <a:t>Alerts them to special conditions or requirements.</a:t>
            </a:r>
          </a:p>
          <a:p>
            <a:pPr indent="0" lvl="1" marL="457200" marR="0" rtl="0" algn="l">
              <a:spcBef>
                <a:spcPts val="0"/>
              </a:spcBef>
              <a:buNone/>
            </a:pPr>
            <a:r>
              <a:t/>
            </a:r>
            <a:endParaRPr b="0" baseline="0" i="1" sz="1800" u="none" cap="none" strike="noStrike">
              <a:solidFill>
                <a:schemeClr val="dk1"/>
              </a:solidFill>
              <a:latin typeface="Source Sans Pro"/>
              <a:ea typeface="Source Sans Pro"/>
              <a:cs typeface="Source Sans Pro"/>
              <a:sym typeface="Source Sans Pro"/>
            </a:endParaRPr>
          </a:p>
        </p:txBody>
      </p:sp>
    </p:spTree>
  </p:cSld>
  <p:clrMapOvr>
    <a:masterClrMapping/>
  </p:clrMapOvr>
  <p:transition spd="slow">
    <p:cut/>
  </p:transition>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3" name="Shape 413"/>
        <p:cNvGrpSpPr/>
        <p:nvPr/>
      </p:nvGrpSpPr>
      <p:grpSpPr>
        <a:xfrm>
          <a:off x="0" y="0"/>
          <a:ext cx="0" cy="0"/>
          <a:chOff x="0" y="0"/>
          <a:chExt cx="0" cy="0"/>
        </a:xfrm>
      </p:grpSpPr>
      <p:sp>
        <p:nvSpPr>
          <p:cNvPr id="414" name="Shape 414"/>
          <p:cNvSpPr txBox="1"/>
          <p:nvPr/>
        </p:nvSpPr>
        <p:spPr>
          <a:xfrm>
            <a:off x="225671" y="762000"/>
            <a:ext cx="8477929" cy="526297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2000" u="none" cap="none" strike="noStrike">
                <a:solidFill>
                  <a:schemeClr val="dk1"/>
                </a:solidFill>
                <a:latin typeface="Source Sans Pro"/>
                <a:ea typeface="Source Sans Pro"/>
                <a:cs typeface="Source Sans Pro"/>
                <a:sym typeface="Source Sans Pro"/>
              </a:rPr>
              <a:t>Indemnity &amp; Insurance Requirements</a:t>
            </a:r>
          </a:p>
          <a:p>
            <a:pPr indent="0" lvl="0" marL="0" marR="0" rtl="0" algn="l">
              <a:spcBef>
                <a:spcPts val="0"/>
              </a:spcBef>
              <a:buNone/>
            </a:pPr>
            <a:r>
              <a:t/>
            </a:r>
            <a:endParaRPr b="1" baseline="0" i="0" sz="12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Courier New"/>
              <a:buChar char="o"/>
            </a:pPr>
            <a:r>
              <a:rPr b="0" baseline="0" i="0" lang="en-US" sz="1800" u="none" cap="none" strike="noStrike">
                <a:solidFill>
                  <a:schemeClr val="dk1"/>
                </a:solidFill>
                <a:latin typeface="Source Sans Pro"/>
                <a:ea typeface="Source Sans Pro"/>
                <a:cs typeface="Source Sans Pro"/>
                <a:sym typeface="Source Sans Pro"/>
              </a:rPr>
              <a:t>Used in solicitations and contracts/ PO as appropriate.</a:t>
            </a:r>
          </a:p>
          <a:p>
            <a:pPr indent="0" lvl="0" marL="0" marR="0" rtl="0" algn="l">
              <a:spcBef>
                <a:spcPts val="0"/>
              </a:spcBef>
              <a:buNone/>
            </a:pPr>
            <a:r>
              <a:t/>
            </a:r>
            <a:endParaRPr b="0" baseline="0" i="0" sz="18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Courier New"/>
              <a:buChar char="o"/>
            </a:pPr>
            <a:r>
              <a:rPr b="0" baseline="0" i="0" lang="en-US" sz="1800" u="none" cap="none" strike="noStrike">
                <a:solidFill>
                  <a:schemeClr val="dk1"/>
                </a:solidFill>
                <a:latin typeface="Source Sans Pro"/>
                <a:ea typeface="Source Sans Pro"/>
                <a:cs typeface="Source Sans Pro"/>
                <a:sym typeface="Source Sans Pro"/>
              </a:rPr>
              <a:t>Purpose of Indemnity Agreements</a:t>
            </a:r>
          </a:p>
          <a:p>
            <a:pPr indent="-285750" lvl="1" marL="742950" marR="0" rtl="0" algn="l">
              <a:spcBef>
                <a:spcPts val="0"/>
              </a:spcBef>
              <a:buClr>
                <a:schemeClr val="dk1"/>
              </a:buClr>
              <a:buSzPct val="100000"/>
              <a:buFont typeface="Arial"/>
              <a:buChar char="•"/>
            </a:pPr>
            <a:r>
              <a:rPr b="0" baseline="0" i="1" lang="en-US" sz="1400" u="none" cap="none" strike="noStrike">
                <a:solidFill>
                  <a:schemeClr val="dk1"/>
                </a:solidFill>
                <a:latin typeface="Source Sans Pro"/>
                <a:ea typeface="Source Sans Pro"/>
                <a:cs typeface="Source Sans Pro"/>
                <a:sym typeface="Source Sans Pro"/>
              </a:rPr>
              <a:t>To allocate risk among parties to a contract, and </a:t>
            </a:r>
          </a:p>
          <a:p>
            <a:pPr indent="-285750" lvl="1" marL="742950" marR="0" rtl="0" algn="l">
              <a:spcBef>
                <a:spcPts val="0"/>
              </a:spcBef>
              <a:buClr>
                <a:schemeClr val="dk1"/>
              </a:buClr>
              <a:buSzPct val="100000"/>
              <a:buFont typeface="Arial"/>
              <a:buChar char="•"/>
            </a:pPr>
            <a:r>
              <a:rPr b="0" baseline="0" i="1" lang="en-US" sz="1400" u="none" cap="none" strike="noStrike">
                <a:solidFill>
                  <a:schemeClr val="dk1"/>
                </a:solidFill>
                <a:latin typeface="Source Sans Pro"/>
                <a:ea typeface="Source Sans Pro"/>
                <a:cs typeface="Source Sans Pro"/>
                <a:sym typeface="Source Sans Pro"/>
              </a:rPr>
              <a:t>To provide a contractual right to pursue recovery.</a:t>
            </a:r>
          </a:p>
          <a:p>
            <a:pPr indent="-171450" lvl="0" marL="285750" marR="0" rtl="0" algn="l">
              <a:spcBef>
                <a:spcPts val="0"/>
              </a:spcBef>
              <a:buClr>
                <a:schemeClr val="dk1"/>
              </a:buClr>
              <a:buFont typeface="Courier New"/>
              <a:buNone/>
            </a:pPr>
            <a:r>
              <a:t/>
            </a:r>
            <a:endParaRPr b="0" baseline="0" i="0" sz="18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Courier New"/>
              <a:buChar char="o"/>
            </a:pPr>
            <a:r>
              <a:rPr b="0" baseline="0" i="0" lang="en-US" sz="1800" u="none" cap="none" strike="noStrike">
                <a:solidFill>
                  <a:schemeClr val="dk1"/>
                </a:solidFill>
                <a:latin typeface="Source Sans Pro"/>
                <a:ea typeface="Source Sans Pro"/>
                <a:cs typeface="Source Sans Pro"/>
                <a:sym typeface="Source Sans Pro"/>
              </a:rPr>
              <a:t>Objective of Insurance Requirements</a:t>
            </a:r>
          </a:p>
          <a:p>
            <a:pPr indent="-285750" lvl="1" marL="742950" marR="0" rtl="0" algn="l">
              <a:spcBef>
                <a:spcPts val="0"/>
              </a:spcBef>
              <a:buClr>
                <a:schemeClr val="dk1"/>
              </a:buClr>
              <a:buSzPct val="100000"/>
              <a:buFont typeface="Arial"/>
              <a:buChar char="•"/>
            </a:pPr>
            <a:r>
              <a:rPr b="0" baseline="0" i="1" lang="en-US" sz="1400" u="none" cap="none" strike="noStrike">
                <a:solidFill>
                  <a:schemeClr val="dk1"/>
                </a:solidFill>
                <a:latin typeface="Source Sans Pro"/>
                <a:ea typeface="Source Sans Pro"/>
                <a:cs typeface="Source Sans Pro"/>
                <a:sym typeface="Source Sans Pro"/>
              </a:rPr>
              <a:t>Fairly allocate risk, and </a:t>
            </a:r>
          </a:p>
          <a:p>
            <a:pPr indent="-285750" lvl="1" marL="742950" marR="0" rtl="0" algn="l">
              <a:spcBef>
                <a:spcPts val="0"/>
              </a:spcBef>
              <a:buClr>
                <a:schemeClr val="dk1"/>
              </a:buClr>
              <a:buSzPct val="100000"/>
              <a:buFont typeface="Arial"/>
              <a:buChar char="•"/>
            </a:pPr>
            <a:r>
              <a:rPr b="0" baseline="0" i="1" lang="en-US" sz="1400" u="none" cap="none" strike="noStrike">
                <a:solidFill>
                  <a:schemeClr val="dk1"/>
                </a:solidFill>
                <a:latin typeface="Source Sans Pro"/>
                <a:ea typeface="Source Sans Pro"/>
                <a:cs typeface="Source Sans Pro"/>
                <a:sym typeface="Source Sans Pro"/>
              </a:rPr>
              <a:t>Clearly delineate the types and levels of coverage.</a:t>
            </a:r>
          </a:p>
          <a:p>
            <a:pPr indent="-171450" lvl="0" marL="285750" marR="0" rtl="0" algn="l">
              <a:spcBef>
                <a:spcPts val="0"/>
              </a:spcBef>
              <a:buClr>
                <a:schemeClr val="dk1"/>
              </a:buClr>
              <a:buFont typeface="Courier New"/>
              <a:buNone/>
            </a:pPr>
            <a:r>
              <a:t/>
            </a:r>
            <a:endParaRPr b="0" baseline="0" i="0" sz="18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Courier New"/>
              <a:buChar char="o"/>
            </a:pPr>
            <a:r>
              <a:rPr b="0" baseline="0" i="0" lang="en-US" sz="1800" u="none" cap="none" strike="noStrike">
                <a:solidFill>
                  <a:schemeClr val="dk1"/>
                </a:solidFill>
                <a:latin typeface="Source Sans Pro"/>
                <a:ea typeface="Source Sans Pro"/>
                <a:cs typeface="Source Sans Pro"/>
                <a:sym typeface="Source Sans Pro"/>
              </a:rPr>
              <a:t>Used in bids, proposals &amp; contracts to transfer risk of loss from the organization to the contractor.</a:t>
            </a:r>
          </a:p>
          <a:p>
            <a:pPr indent="-171450" lvl="0" marL="285750" marR="0" rtl="0" algn="l">
              <a:spcBef>
                <a:spcPts val="0"/>
              </a:spcBef>
              <a:buClr>
                <a:schemeClr val="dk1"/>
              </a:buClr>
              <a:buFont typeface="Courier New"/>
              <a:buNone/>
            </a:pPr>
            <a:r>
              <a:t/>
            </a:r>
            <a:endParaRPr b="0" baseline="0" i="0" sz="18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Courier New"/>
              <a:buChar char="o"/>
            </a:pPr>
            <a:r>
              <a:rPr b="0" baseline="0" i="0" lang="en-US" sz="1800" u="none" cap="none" strike="noStrike">
                <a:solidFill>
                  <a:schemeClr val="dk1"/>
                </a:solidFill>
                <a:latin typeface="Source Sans Pro"/>
                <a:ea typeface="Source Sans Pro"/>
                <a:cs typeface="Source Sans Pro"/>
                <a:sym typeface="Source Sans Pro"/>
              </a:rPr>
              <a:t>Five types of insurance that may be required are:</a:t>
            </a:r>
          </a:p>
          <a:p>
            <a:pPr indent="-285750" lvl="1" marL="742950" marR="0" rtl="0" algn="l">
              <a:spcBef>
                <a:spcPts val="0"/>
              </a:spcBef>
              <a:buClr>
                <a:srgbClr val="000000"/>
              </a:buClr>
              <a:buSzPct val="100000"/>
              <a:buFont typeface="Arial"/>
              <a:buChar char="•"/>
            </a:pPr>
            <a:r>
              <a:rPr b="0" baseline="0" i="1" lang="en-US" sz="1400" u="none" cap="none" strike="noStrike">
                <a:solidFill>
                  <a:srgbClr val="000000"/>
                </a:solidFill>
                <a:latin typeface="Source Sans Pro"/>
                <a:ea typeface="Source Sans Pro"/>
                <a:cs typeface="Source Sans Pro"/>
                <a:sym typeface="Source Sans Pro"/>
              </a:rPr>
              <a:t>(CGL) Commercial General Liability</a:t>
            </a:r>
          </a:p>
          <a:p>
            <a:pPr indent="-285750" lvl="1" marL="742950" marR="0" rtl="0" algn="l">
              <a:spcBef>
                <a:spcPts val="0"/>
              </a:spcBef>
              <a:buClr>
                <a:srgbClr val="000000"/>
              </a:buClr>
              <a:buSzPct val="100000"/>
              <a:buFont typeface="Arial"/>
              <a:buChar char="•"/>
            </a:pPr>
            <a:r>
              <a:rPr b="0" baseline="0" i="1" lang="en-US" sz="1400" u="none" cap="none" strike="noStrike">
                <a:solidFill>
                  <a:srgbClr val="000000"/>
                </a:solidFill>
                <a:latin typeface="Source Sans Pro"/>
                <a:ea typeface="Source Sans Pro"/>
                <a:cs typeface="Source Sans Pro"/>
                <a:sym typeface="Source Sans Pro"/>
              </a:rPr>
              <a:t>(Auto) Automobile – owned or leased</a:t>
            </a:r>
          </a:p>
          <a:p>
            <a:pPr indent="-285750" lvl="1" marL="742950" marR="0" rtl="0" algn="l">
              <a:spcBef>
                <a:spcPts val="0"/>
              </a:spcBef>
              <a:buClr>
                <a:srgbClr val="000000"/>
              </a:buClr>
              <a:buSzPct val="100000"/>
              <a:buFont typeface="Arial"/>
              <a:buChar char="•"/>
            </a:pPr>
            <a:r>
              <a:rPr b="0" baseline="0" i="1" lang="en-US" sz="1400" u="none" cap="none" strike="noStrike">
                <a:solidFill>
                  <a:srgbClr val="000000"/>
                </a:solidFill>
                <a:latin typeface="Source Sans Pro"/>
                <a:ea typeface="Source Sans Pro"/>
                <a:cs typeface="Source Sans Pro"/>
                <a:sym typeface="Source Sans Pro"/>
              </a:rPr>
              <a:t>(PL) Professional Liability – licensed professional</a:t>
            </a:r>
          </a:p>
          <a:p>
            <a:pPr indent="-285750" lvl="1" marL="742950" marR="0" rtl="0" algn="l">
              <a:spcBef>
                <a:spcPts val="0"/>
              </a:spcBef>
              <a:buClr>
                <a:srgbClr val="000000"/>
              </a:buClr>
              <a:buSzPct val="100000"/>
              <a:buFont typeface="Arial"/>
              <a:buChar char="•"/>
            </a:pPr>
            <a:r>
              <a:rPr b="0" baseline="0" i="1" lang="en-US" sz="1400" u="none" cap="none" strike="noStrike">
                <a:solidFill>
                  <a:srgbClr val="000000"/>
                </a:solidFill>
                <a:latin typeface="Source Sans Pro"/>
                <a:ea typeface="Source Sans Pro"/>
                <a:cs typeface="Source Sans Pro"/>
                <a:sym typeface="Source Sans Pro"/>
              </a:rPr>
              <a:t>Property – Building/ renovation/ leasing</a:t>
            </a:r>
          </a:p>
          <a:p>
            <a:pPr indent="-285750" lvl="1" marL="742950" marR="0" rtl="0" algn="l">
              <a:spcBef>
                <a:spcPts val="0"/>
              </a:spcBef>
              <a:buClr>
                <a:srgbClr val="000000"/>
              </a:buClr>
              <a:buSzPct val="100000"/>
              <a:buFont typeface="Arial"/>
              <a:buChar char="•"/>
            </a:pPr>
            <a:r>
              <a:rPr b="0" baseline="0" i="1" lang="en-US" sz="1400" u="none" cap="none" strike="noStrike">
                <a:solidFill>
                  <a:srgbClr val="000000"/>
                </a:solidFill>
                <a:latin typeface="Source Sans Pro"/>
                <a:ea typeface="Source Sans Pro"/>
                <a:cs typeface="Source Sans Pro"/>
                <a:sym typeface="Source Sans Pro"/>
              </a:rPr>
              <a:t>Worker’s Compensation – All contractors</a:t>
            </a:r>
          </a:p>
        </p:txBody>
      </p:sp>
      <p:sp>
        <p:nvSpPr>
          <p:cNvPr id="415" name="Shape 415"/>
          <p:cNvSpPr/>
          <p:nvPr/>
        </p:nvSpPr>
        <p:spPr>
          <a:xfrm>
            <a:off x="351747" y="28575"/>
            <a:ext cx="8225777" cy="58477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3200" u="none" cap="none" strike="noStrike">
                <a:solidFill>
                  <a:srgbClr val="0B87D5"/>
                </a:solidFill>
                <a:latin typeface="Source Sans Pro"/>
                <a:ea typeface="Source Sans Pro"/>
                <a:cs typeface="Source Sans Pro"/>
                <a:sym typeface="Source Sans Pro"/>
              </a:rPr>
              <a:t>Supporting Statements &amp; Requirements Cont..</a:t>
            </a:r>
          </a:p>
        </p:txBody>
      </p:sp>
    </p:spTree>
  </p:cSld>
  <p:clrMapOvr>
    <a:masterClrMapping/>
  </p:clrMapOvr>
  <p:transition spd="slow">
    <p:cut/>
  </p:transition>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9" name="Shape 419"/>
        <p:cNvGrpSpPr/>
        <p:nvPr/>
      </p:nvGrpSpPr>
      <p:grpSpPr>
        <a:xfrm>
          <a:off x="0" y="0"/>
          <a:ext cx="0" cy="0"/>
          <a:chOff x="0" y="0"/>
          <a:chExt cx="0" cy="0"/>
        </a:xfrm>
      </p:grpSpPr>
      <p:sp>
        <p:nvSpPr>
          <p:cNvPr id="420" name="Shape 420"/>
          <p:cNvSpPr txBox="1"/>
          <p:nvPr/>
        </p:nvSpPr>
        <p:spPr>
          <a:xfrm>
            <a:off x="312736" y="609600"/>
            <a:ext cx="8516937" cy="5047536"/>
          </a:xfrm>
          <a:prstGeom prst="rect">
            <a:avLst/>
          </a:prstGeom>
          <a:noFill/>
          <a:ln>
            <a:noFill/>
          </a:ln>
        </p:spPr>
        <p:txBody>
          <a:bodyPr anchorCtr="0" anchor="t" bIns="45700" lIns="91425" rIns="91425" tIns="45700">
            <a:noAutofit/>
          </a:bodyPr>
          <a:lstStyle/>
          <a:p>
            <a:pPr indent="-285750" lvl="0" marL="285750" marR="0" rtl="0" algn="l">
              <a:spcBef>
                <a:spcPts val="0"/>
              </a:spcBef>
              <a:buClr>
                <a:srgbClr val="000000"/>
              </a:buClr>
              <a:buSzPct val="100000"/>
              <a:buFont typeface="Courier New"/>
              <a:buChar char="o"/>
            </a:pPr>
            <a:r>
              <a:rPr b="0" baseline="0" i="0" lang="en-US" sz="1800" u="none" cap="none" strike="noStrike">
                <a:solidFill>
                  <a:srgbClr val="000000"/>
                </a:solidFill>
                <a:latin typeface="Source Sans Pro"/>
                <a:ea typeface="Source Sans Pro"/>
                <a:cs typeface="Source Sans Pro"/>
                <a:sym typeface="Source Sans Pro"/>
              </a:rPr>
              <a:t>Recommended limits:</a:t>
            </a:r>
          </a:p>
          <a:p>
            <a:pPr indent="-285750" lvl="1" marL="742950" marR="0" rtl="0" algn="l">
              <a:spcBef>
                <a:spcPts val="0"/>
              </a:spcBef>
              <a:buClr>
                <a:srgbClr val="000000"/>
              </a:buClr>
              <a:buSzPct val="100000"/>
              <a:buFont typeface="Arial"/>
              <a:buChar char="•"/>
            </a:pPr>
            <a:r>
              <a:rPr b="0" baseline="0" i="1" lang="en-US" sz="1600" u="none" cap="none" strike="noStrike">
                <a:solidFill>
                  <a:srgbClr val="000000"/>
                </a:solidFill>
                <a:latin typeface="Source Sans Pro"/>
                <a:ea typeface="Source Sans Pro"/>
                <a:cs typeface="Source Sans Pro"/>
                <a:sym typeface="Source Sans Pro"/>
              </a:rPr>
              <a:t>Low Risk – </a:t>
            </a:r>
          </a:p>
          <a:p>
            <a:pPr indent="-285750" lvl="2" marL="1200150" marR="0" rtl="0" algn="l">
              <a:spcBef>
                <a:spcPts val="0"/>
              </a:spcBef>
              <a:buClr>
                <a:srgbClr val="000000"/>
              </a:buClr>
              <a:buSzPct val="100000"/>
              <a:buFont typeface="Noto Symbol"/>
              <a:buChar char="➢"/>
            </a:pPr>
            <a:r>
              <a:rPr b="0" baseline="0" i="1" lang="en-US" sz="1600" u="none" cap="none" strike="noStrike">
                <a:solidFill>
                  <a:srgbClr val="000000"/>
                </a:solidFill>
                <a:latin typeface="Source Sans Pro"/>
                <a:ea typeface="Source Sans Pro"/>
                <a:cs typeface="Source Sans Pro"/>
                <a:sym typeface="Source Sans Pro"/>
              </a:rPr>
              <a:t>CGL &amp; PL -  $300,000/ occurrence &amp; $600,000/ aggregate</a:t>
            </a:r>
          </a:p>
          <a:p>
            <a:pPr indent="-285750" lvl="2" marL="1200150" marR="0" rtl="0" algn="l">
              <a:spcBef>
                <a:spcPts val="0"/>
              </a:spcBef>
              <a:buClr>
                <a:srgbClr val="000000"/>
              </a:buClr>
              <a:buSzPct val="100000"/>
              <a:buFont typeface="Noto Symbol"/>
              <a:buChar char="➢"/>
            </a:pPr>
            <a:r>
              <a:rPr b="0" baseline="0" i="1" lang="en-US" sz="1600" u="none" cap="none" strike="noStrike">
                <a:solidFill>
                  <a:srgbClr val="000000"/>
                </a:solidFill>
                <a:latin typeface="Source Sans Pro"/>
                <a:ea typeface="Source Sans Pro"/>
                <a:cs typeface="Source Sans Pro"/>
                <a:sym typeface="Source Sans Pro"/>
              </a:rPr>
              <a:t>Auto - $500,000 per person (personal injury)/ $1,000,000 per accident occurrence(personal injury) $100,000 per accident occurrence  (property damage) OR combined single limits of $1,000,000 per occurrence</a:t>
            </a:r>
          </a:p>
          <a:p>
            <a:pPr indent="0" lvl="2" marL="914400" marR="0" rtl="0" algn="l">
              <a:spcBef>
                <a:spcPts val="0"/>
              </a:spcBef>
              <a:buNone/>
            </a:pPr>
            <a:r>
              <a:t/>
            </a:r>
            <a:endParaRPr b="0" baseline="0" i="1" sz="1600" u="none" cap="none" strike="noStrike">
              <a:solidFill>
                <a:srgbClr val="000000"/>
              </a:solidFill>
              <a:latin typeface="Source Sans Pro"/>
              <a:ea typeface="Source Sans Pro"/>
              <a:cs typeface="Source Sans Pro"/>
              <a:sym typeface="Source Sans Pro"/>
            </a:endParaRPr>
          </a:p>
          <a:p>
            <a:pPr indent="-285750" lvl="1" marL="742950" marR="0" rtl="0" algn="l">
              <a:spcBef>
                <a:spcPts val="0"/>
              </a:spcBef>
              <a:buClr>
                <a:srgbClr val="000000"/>
              </a:buClr>
              <a:buSzPct val="100000"/>
              <a:buFont typeface="Arial"/>
              <a:buChar char="•"/>
            </a:pPr>
            <a:r>
              <a:rPr b="0" baseline="0" i="1" lang="en-US" sz="1600" u="none" cap="none" strike="noStrike">
                <a:solidFill>
                  <a:srgbClr val="000000"/>
                </a:solidFill>
                <a:latin typeface="Source Sans Pro"/>
                <a:ea typeface="Source Sans Pro"/>
                <a:cs typeface="Source Sans Pro"/>
                <a:sym typeface="Source Sans Pro"/>
              </a:rPr>
              <a:t>Moderate Risk – </a:t>
            </a:r>
          </a:p>
          <a:p>
            <a:pPr indent="-285750" lvl="2" marL="1200150" marR="0" rtl="0" algn="l">
              <a:spcBef>
                <a:spcPts val="0"/>
              </a:spcBef>
              <a:buClr>
                <a:srgbClr val="000000"/>
              </a:buClr>
              <a:buSzPct val="100000"/>
              <a:buFont typeface="Noto Symbol"/>
              <a:buChar char="➢"/>
            </a:pPr>
            <a:r>
              <a:rPr b="0" baseline="0" i="1" lang="en-US" sz="1600" u="none" cap="none" strike="noStrike">
                <a:solidFill>
                  <a:srgbClr val="000000"/>
                </a:solidFill>
                <a:latin typeface="Source Sans Pro"/>
                <a:ea typeface="Source Sans Pro"/>
                <a:cs typeface="Source Sans Pro"/>
                <a:sym typeface="Source Sans Pro"/>
              </a:rPr>
              <a:t>CGL &amp; PL -  $500,000/ occurrence &amp; $1,000,000/ aggregate</a:t>
            </a:r>
          </a:p>
          <a:p>
            <a:pPr indent="-285750" lvl="2" marL="1200150" marR="0" rtl="0" algn="l">
              <a:spcBef>
                <a:spcPts val="0"/>
              </a:spcBef>
              <a:buClr>
                <a:srgbClr val="000000"/>
              </a:buClr>
              <a:buSzPct val="100000"/>
              <a:buFont typeface="Noto Symbol"/>
              <a:buChar char="➢"/>
            </a:pPr>
            <a:r>
              <a:rPr b="0" baseline="0" i="1" lang="en-US" sz="1600" u="none" cap="none" strike="noStrike">
                <a:solidFill>
                  <a:srgbClr val="000000"/>
                </a:solidFill>
                <a:latin typeface="Source Sans Pro"/>
                <a:ea typeface="Source Sans Pro"/>
                <a:cs typeface="Source Sans Pro"/>
                <a:sym typeface="Source Sans Pro"/>
              </a:rPr>
              <a:t>Auto - $500,000 per person (personal injury)/ $1,000,000 per accident occurrence(personal injury) $100,000 per accident occurrence  (property damage)</a:t>
            </a:r>
          </a:p>
          <a:p>
            <a:pPr indent="0" lvl="2" marL="914400" marR="0" rtl="0" algn="l">
              <a:spcBef>
                <a:spcPts val="0"/>
              </a:spcBef>
              <a:buSzPct val="25000"/>
              <a:buNone/>
            </a:pPr>
            <a:r>
              <a:rPr b="0" baseline="0" i="1" lang="en-US" sz="1600" u="none" cap="none" strike="noStrike">
                <a:solidFill>
                  <a:srgbClr val="000000"/>
                </a:solidFill>
                <a:latin typeface="Source Sans Pro"/>
                <a:ea typeface="Source Sans Pro"/>
                <a:cs typeface="Source Sans Pro"/>
                <a:sym typeface="Source Sans Pro"/>
              </a:rPr>
              <a:t> </a:t>
            </a:r>
          </a:p>
          <a:p>
            <a:pPr indent="-285750" lvl="1" marL="742950" marR="0" rtl="0" algn="l">
              <a:spcBef>
                <a:spcPts val="0"/>
              </a:spcBef>
              <a:buClr>
                <a:srgbClr val="000000"/>
              </a:buClr>
              <a:buSzPct val="100000"/>
              <a:buFont typeface="Arial"/>
              <a:buChar char="•"/>
            </a:pPr>
            <a:r>
              <a:rPr b="0" baseline="0" i="1" lang="en-US" sz="1600" u="none" cap="none" strike="noStrike">
                <a:solidFill>
                  <a:srgbClr val="000000"/>
                </a:solidFill>
                <a:latin typeface="Source Sans Pro"/>
                <a:ea typeface="Source Sans Pro"/>
                <a:cs typeface="Source Sans Pro"/>
                <a:sym typeface="Source Sans Pro"/>
              </a:rPr>
              <a:t>High Risk – </a:t>
            </a:r>
          </a:p>
          <a:p>
            <a:pPr indent="-285750" lvl="2" marL="1200150" marR="0" rtl="0" algn="l">
              <a:spcBef>
                <a:spcPts val="0"/>
              </a:spcBef>
              <a:buClr>
                <a:srgbClr val="000000"/>
              </a:buClr>
              <a:buSzPct val="100000"/>
              <a:buFont typeface="Noto Symbol"/>
              <a:buChar char="➢"/>
            </a:pPr>
            <a:r>
              <a:rPr b="0" baseline="0" i="1" lang="en-US" sz="1600" u="none" cap="none" strike="noStrike">
                <a:solidFill>
                  <a:srgbClr val="000000"/>
                </a:solidFill>
                <a:latin typeface="Source Sans Pro"/>
                <a:ea typeface="Source Sans Pro"/>
                <a:cs typeface="Source Sans Pro"/>
                <a:sym typeface="Source Sans Pro"/>
              </a:rPr>
              <a:t>CGL &amp; PL -  $1,000,000/ occurrence &amp; $5,000,000/ aggregate</a:t>
            </a:r>
          </a:p>
          <a:p>
            <a:pPr indent="-285750" lvl="2" marL="1200150" marR="0" rtl="0" algn="l">
              <a:spcBef>
                <a:spcPts val="0"/>
              </a:spcBef>
              <a:buClr>
                <a:srgbClr val="000000"/>
              </a:buClr>
              <a:buSzPct val="100000"/>
              <a:buFont typeface="Noto Symbol"/>
              <a:buChar char="➢"/>
            </a:pPr>
            <a:r>
              <a:rPr b="0" baseline="0" i="1" lang="en-US" sz="1600" u="none" cap="none" strike="noStrike">
                <a:solidFill>
                  <a:srgbClr val="000000"/>
                </a:solidFill>
                <a:latin typeface="Source Sans Pro"/>
                <a:ea typeface="Source Sans Pro"/>
                <a:cs typeface="Source Sans Pro"/>
                <a:sym typeface="Source Sans Pro"/>
              </a:rPr>
              <a:t>Auto - $500,000 per person (personal injury)/ $1,000,000 per accident occurrence(personal injury) $100,000 per accident occurrence  (property damage) </a:t>
            </a:r>
          </a:p>
          <a:p>
            <a:pPr indent="0" lvl="2" marL="914400" marR="0" rtl="0" algn="l">
              <a:spcBef>
                <a:spcPts val="0"/>
              </a:spcBef>
              <a:buNone/>
            </a:pPr>
            <a:r>
              <a:t/>
            </a:r>
            <a:endParaRPr b="0" baseline="0" i="1" sz="1600" u="none" cap="none" strike="noStrike">
              <a:solidFill>
                <a:srgbClr val="000000"/>
              </a:solidFill>
              <a:latin typeface="Source Sans Pro"/>
              <a:ea typeface="Source Sans Pro"/>
              <a:cs typeface="Source Sans Pro"/>
              <a:sym typeface="Source Sans Pro"/>
            </a:endParaRPr>
          </a:p>
          <a:p>
            <a:pPr indent="-285750" lvl="1" marL="742950" marR="0" rtl="0" algn="l">
              <a:spcBef>
                <a:spcPts val="0"/>
              </a:spcBef>
              <a:buClr>
                <a:srgbClr val="000000"/>
              </a:buClr>
              <a:buSzPct val="100000"/>
              <a:buFont typeface="Arial"/>
              <a:buChar char="•"/>
            </a:pPr>
            <a:r>
              <a:rPr b="0" baseline="0" i="1" lang="en-US" sz="1600" u="none" cap="none" strike="noStrike">
                <a:solidFill>
                  <a:srgbClr val="000000"/>
                </a:solidFill>
                <a:latin typeface="Source Sans Pro"/>
                <a:ea typeface="Source Sans Pro"/>
                <a:cs typeface="Source Sans Pro"/>
                <a:sym typeface="Source Sans Pro"/>
              </a:rPr>
              <a:t>Property – Replacement Costs</a:t>
            </a:r>
          </a:p>
          <a:p>
            <a:pPr indent="0" lvl="1" marL="457200" marR="0" rtl="0" algn="l">
              <a:spcBef>
                <a:spcPts val="0"/>
              </a:spcBef>
              <a:buNone/>
            </a:pPr>
            <a:r>
              <a:t/>
            </a:r>
            <a:endParaRPr b="0" baseline="0" i="1" sz="1600" u="none" cap="none" strike="noStrike">
              <a:solidFill>
                <a:srgbClr val="000000"/>
              </a:solidFill>
              <a:latin typeface="Source Sans Pro"/>
              <a:ea typeface="Source Sans Pro"/>
              <a:cs typeface="Source Sans Pro"/>
              <a:sym typeface="Source Sans Pro"/>
            </a:endParaRPr>
          </a:p>
          <a:p>
            <a:pPr indent="-285750" lvl="1" marL="742950" marR="0" rtl="0" algn="l">
              <a:spcBef>
                <a:spcPts val="0"/>
              </a:spcBef>
              <a:buClr>
                <a:srgbClr val="000000"/>
              </a:buClr>
              <a:buSzPct val="100000"/>
              <a:buFont typeface="Arial"/>
              <a:buChar char="•"/>
            </a:pPr>
            <a:r>
              <a:rPr b="0" baseline="0" i="1" lang="en-US" sz="1600" u="none" cap="none" strike="noStrike">
                <a:solidFill>
                  <a:srgbClr val="000000"/>
                </a:solidFill>
                <a:latin typeface="Source Sans Pro"/>
                <a:ea typeface="Source Sans Pro"/>
                <a:cs typeface="Source Sans Pro"/>
                <a:sym typeface="Source Sans Pro"/>
              </a:rPr>
              <a:t>Workers Compensation -  Statutorily Defined</a:t>
            </a:r>
          </a:p>
        </p:txBody>
      </p:sp>
      <p:pic>
        <p:nvPicPr>
          <p:cNvPr id="421" name="Shape 421"/>
          <p:cNvPicPr preferRelativeResize="0"/>
          <p:nvPr/>
        </p:nvPicPr>
        <p:blipFill rotWithShape="1">
          <a:blip r:embed="rId3">
            <a:alphaModFix/>
          </a:blip>
          <a:srcRect b="0" l="0" r="0" t="0"/>
          <a:stretch/>
        </p:blipFill>
        <p:spPr>
          <a:xfrm>
            <a:off x="312737" y="-142875"/>
            <a:ext cx="8516937" cy="914400"/>
          </a:xfrm>
          <a:prstGeom prst="rect">
            <a:avLst/>
          </a:prstGeom>
          <a:noFill/>
          <a:ln>
            <a:noFill/>
          </a:ln>
        </p:spPr>
      </p:pic>
    </p:spTree>
  </p:cSld>
  <p:clrMapOvr>
    <a:masterClrMapping/>
  </p:clrMapOvr>
  <p:transition spd="slow">
    <p:cut/>
  </p:transition>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5" name="Shape 425"/>
        <p:cNvGrpSpPr/>
        <p:nvPr/>
      </p:nvGrpSpPr>
      <p:grpSpPr>
        <a:xfrm>
          <a:off x="0" y="0"/>
          <a:ext cx="0" cy="0"/>
          <a:chOff x="0" y="0"/>
          <a:chExt cx="0" cy="0"/>
        </a:xfrm>
      </p:grpSpPr>
      <p:pic>
        <p:nvPicPr>
          <p:cNvPr id="426" name="Shape 426"/>
          <p:cNvPicPr preferRelativeResize="0"/>
          <p:nvPr/>
        </p:nvPicPr>
        <p:blipFill rotWithShape="1">
          <a:blip r:embed="rId3">
            <a:alphaModFix/>
          </a:blip>
          <a:srcRect b="0" l="0" r="0" t="0"/>
          <a:stretch/>
        </p:blipFill>
        <p:spPr>
          <a:xfrm>
            <a:off x="381000" y="-76200"/>
            <a:ext cx="8516937" cy="762000"/>
          </a:xfrm>
          <a:prstGeom prst="rect">
            <a:avLst/>
          </a:prstGeom>
          <a:noFill/>
          <a:ln>
            <a:noFill/>
          </a:ln>
        </p:spPr>
      </p:pic>
      <p:sp>
        <p:nvSpPr>
          <p:cNvPr id="427" name="Shape 427"/>
          <p:cNvSpPr txBox="1"/>
          <p:nvPr/>
        </p:nvSpPr>
        <p:spPr>
          <a:xfrm>
            <a:off x="304798" y="685800"/>
            <a:ext cx="8593136" cy="5724644"/>
          </a:xfrm>
          <a:prstGeom prst="rect">
            <a:avLst/>
          </a:prstGeom>
          <a:noFill/>
          <a:ln>
            <a:noFill/>
          </a:ln>
        </p:spPr>
        <p:txBody>
          <a:bodyPr anchorCtr="0" anchor="t" bIns="45700" lIns="91425" rIns="91425" tIns="45700">
            <a:noAutofit/>
          </a:bodyPr>
          <a:lstStyle/>
          <a:p>
            <a:pPr indent="-285750" lvl="0" marL="285750" marR="0" rtl="0" algn="l">
              <a:spcBef>
                <a:spcPts val="0"/>
              </a:spcBef>
              <a:buClr>
                <a:srgbClr val="000000"/>
              </a:buClr>
              <a:buSzPct val="100000"/>
              <a:buFont typeface="Courier New"/>
              <a:buChar char="o"/>
            </a:pPr>
            <a:r>
              <a:rPr b="1" baseline="0" i="0" lang="en-US" sz="1400" u="none" cap="none" strike="noStrike">
                <a:solidFill>
                  <a:srgbClr val="000000"/>
                </a:solidFill>
                <a:latin typeface="Source Sans Pro"/>
                <a:ea typeface="Source Sans Pro"/>
                <a:cs typeface="Source Sans Pro"/>
                <a:sym typeface="Source Sans Pro"/>
              </a:rPr>
              <a:t>General Insurance Provisions</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Evidence of Insurance</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According to form or claim</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Certificates with specified attachments &amp; amendments</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Primary Coverage</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Named as additional insured for duration of contract</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Acceptability of Insurer</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Needs to have an AM Best Rating of A- or better</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Deductibles &amp; retentions</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Bonds or deductibles</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Additional Insured Status</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Riders watch contracts for contractor numbers</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Notice of Cancellation</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Added on certificate</a:t>
            </a:r>
          </a:p>
          <a:p>
            <a:pPr indent="-285750" lvl="0" marL="285750" marR="0" rtl="0" algn="l">
              <a:spcBef>
                <a:spcPts val="0"/>
              </a:spcBef>
              <a:buClr>
                <a:srgbClr val="000000"/>
              </a:buClr>
              <a:buSzPct val="100000"/>
              <a:buFont typeface="Courier New"/>
              <a:buChar char="o"/>
            </a:pPr>
            <a:r>
              <a:rPr b="1" baseline="0" i="0" lang="en-US" sz="1400" u="none" cap="none" strike="noStrike">
                <a:solidFill>
                  <a:srgbClr val="000000"/>
                </a:solidFill>
                <a:latin typeface="Source Sans Pro"/>
                <a:ea typeface="Source Sans Pro"/>
                <a:cs typeface="Source Sans Pro"/>
                <a:sym typeface="Source Sans Pro"/>
              </a:rPr>
              <a:t>Insurance Concerns</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CGL excludes supervisory acts of the organization (let the contractor be the expert)</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Contractor purchases the wrong coverage</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Coverage is in excess of the organization's</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“Claims made” vs. “Occurrence”</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Fails to name the organization as additional insured</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Coverage lapses – remember to track expiration date </a:t>
            </a:r>
          </a:p>
          <a:p>
            <a:pPr indent="-285750" lvl="0" marL="285750" marR="0" rtl="0" algn="l">
              <a:spcBef>
                <a:spcPts val="0"/>
              </a:spcBef>
              <a:buClr>
                <a:srgbClr val="000000"/>
              </a:buClr>
              <a:buSzPct val="100000"/>
              <a:buFont typeface="Courier New"/>
              <a:buChar char="o"/>
            </a:pPr>
            <a:r>
              <a:rPr b="1" baseline="0" i="0" lang="en-US" sz="1400" u="none" cap="none" strike="noStrike">
                <a:solidFill>
                  <a:srgbClr val="000000"/>
                </a:solidFill>
                <a:latin typeface="Source Sans Pro"/>
                <a:ea typeface="Source Sans Pro"/>
                <a:cs typeface="Source Sans Pro"/>
                <a:sym typeface="Source Sans Pro"/>
              </a:rPr>
              <a:t>Compliance with Workers’ Compensation Act</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Model language and guidelines can be found on SPB </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Independent Contractors do not have to have Workers’ Compensation but do need to have a Department of Labor Certificate as Independent Contractor.</a:t>
            </a:r>
          </a:p>
          <a:p>
            <a:pPr indent="-184150" lvl="0" marL="285750" marR="0" rtl="0" algn="l">
              <a:spcBef>
                <a:spcPts val="0"/>
              </a:spcBef>
              <a:buClr>
                <a:schemeClr val="dk1"/>
              </a:buClr>
              <a:buFont typeface="Courier New"/>
              <a:buNone/>
            </a:pPr>
            <a:r>
              <a:t/>
            </a:r>
            <a:endParaRPr b="0" baseline="0" i="0" sz="1600" u="none" cap="none" strike="noStrike">
              <a:solidFill>
                <a:srgbClr val="000000"/>
              </a:solidFill>
              <a:latin typeface="Source Sans Pro"/>
              <a:ea typeface="Source Sans Pro"/>
              <a:cs typeface="Source Sans Pro"/>
              <a:sym typeface="Source Sans Pro"/>
            </a:endParaRPr>
          </a:p>
        </p:txBody>
      </p:sp>
    </p:spTree>
  </p:cSld>
  <p:clrMapOvr>
    <a:masterClrMapping/>
  </p:clrMapOvr>
  <p:transition spd="slow">
    <p:cut/>
  </p:transition>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1" name="Shape 431"/>
        <p:cNvGrpSpPr/>
        <p:nvPr/>
      </p:nvGrpSpPr>
      <p:grpSpPr>
        <a:xfrm>
          <a:off x="0" y="0"/>
          <a:ext cx="0" cy="0"/>
          <a:chOff x="0" y="0"/>
          <a:chExt cx="0" cy="0"/>
        </a:xfrm>
      </p:grpSpPr>
      <p:pic>
        <p:nvPicPr>
          <p:cNvPr id="432" name="Shape 432"/>
          <p:cNvPicPr preferRelativeResize="0"/>
          <p:nvPr/>
        </p:nvPicPr>
        <p:blipFill rotWithShape="1">
          <a:blip r:embed="rId3">
            <a:alphaModFix/>
          </a:blip>
          <a:srcRect b="0" l="0" r="0" t="0"/>
          <a:stretch/>
        </p:blipFill>
        <p:spPr>
          <a:xfrm>
            <a:off x="381000" y="-76200"/>
            <a:ext cx="8516937" cy="762000"/>
          </a:xfrm>
          <a:prstGeom prst="rect">
            <a:avLst/>
          </a:prstGeom>
          <a:noFill/>
          <a:ln>
            <a:noFill/>
          </a:ln>
        </p:spPr>
      </p:pic>
      <p:sp>
        <p:nvSpPr>
          <p:cNvPr id="433" name="Shape 433"/>
          <p:cNvSpPr txBox="1"/>
          <p:nvPr/>
        </p:nvSpPr>
        <p:spPr>
          <a:xfrm>
            <a:off x="533400" y="762000"/>
            <a:ext cx="8077199" cy="5693865"/>
          </a:xfrm>
          <a:prstGeom prst="rect">
            <a:avLst/>
          </a:prstGeom>
          <a:noFill/>
          <a:ln>
            <a:noFill/>
          </a:ln>
        </p:spPr>
        <p:txBody>
          <a:bodyPr anchorCtr="0" anchor="t" bIns="45700" lIns="91425" rIns="91425" tIns="45700">
            <a:noAutofit/>
          </a:bodyPr>
          <a:lstStyle/>
          <a:p>
            <a:pPr indent="-285750" lvl="0" marL="285750" marR="0" rtl="0" algn="l">
              <a:spcBef>
                <a:spcPts val="0"/>
              </a:spcBef>
              <a:buClr>
                <a:srgbClr val="000000"/>
              </a:buClr>
              <a:buSzPct val="100000"/>
              <a:buFont typeface="Courier New"/>
              <a:buChar char="o"/>
            </a:pPr>
            <a:r>
              <a:rPr b="1" baseline="0" i="0" lang="en-US" sz="1400" u="none" cap="none" strike="noStrike">
                <a:solidFill>
                  <a:srgbClr val="000000"/>
                </a:solidFill>
                <a:latin typeface="Source Sans Pro"/>
                <a:ea typeface="Source Sans Pro"/>
                <a:cs typeface="Source Sans Pro"/>
                <a:sym typeface="Source Sans Pro"/>
              </a:rPr>
              <a:t>Contractor Registration</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Construction Contractors must be registered with DLI</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Required for all construction like projects over $2,500 </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combined value of labor and materials</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Included in the contract</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Must confirm prior to contract award</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Questions? Call DLI at 444-7734</a:t>
            </a:r>
          </a:p>
          <a:p>
            <a:pPr indent="0" lvl="0" marL="0" marR="0" rtl="0" algn="l">
              <a:spcBef>
                <a:spcPts val="0"/>
              </a:spcBef>
              <a:buNone/>
            </a:pPr>
            <a:r>
              <a:t/>
            </a:r>
            <a:endParaRPr b="1" baseline="0" i="0" sz="1400" u="none" cap="none" strike="noStrike">
              <a:solidFill>
                <a:srgbClr val="000000"/>
              </a:solidFill>
              <a:latin typeface="Source Sans Pro"/>
              <a:ea typeface="Source Sans Pro"/>
              <a:cs typeface="Source Sans Pro"/>
              <a:sym typeface="Source Sans Pro"/>
            </a:endParaRPr>
          </a:p>
          <a:p>
            <a:pPr indent="-285750" lvl="0" marL="285750" marR="0" rtl="0" algn="l">
              <a:spcBef>
                <a:spcPts val="0"/>
              </a:spcBef>
              <a:buClr>
                <a:srgbClr val="000000"/>
              </a:buClr>
              <a:buSzPct val="100000"/>
              <a:buFont typeface="Courier New"/>
              <a:buChar char="o"/>
            </a:pPr>
            <a:r>
              <a:rPr b="1" baseline="0" i="0" lang="en-US" sz="1400" u="none" cap="none" strike="noStrike">
                <a:solidFill>
                  <a:srgbClr val="000000"/>
                </a:solidFill>
                <a:latin typeface="Source Sans Pro"/>
                <a:ea typeface="Source Sans Pro"/>
                <a:cs typeface="Source Sans Pro"/>
                <a:sym typeface="Source Sans Pro"/>
              </a:rPr>
              <a:t>Public Contractor’s Gross Receipts Tax</a:t>
            </a:r>
          </a:p>
          <a:p>
            <a:pPr indent="-285750" lvl="1" marL="742950" marR="0" rtl="0" algn="l">
              <a:spcBef>
                <a:spcPts val="0"/>
              </a:spcBef>
              <a:buClr>
                <a:srgbClr val="000000"/>
              </a:buClr>
              <a:buSzPct val="100000"/>
              <a:buFont typeface="Arial"/>
              <a:buChar char="•"/>
            </a:pPr>
            <a:r>
              <a:rPr b="1" baseline="0" i="0" lang="en-US" sz="1400" u="none" cap="none" strike="noStrike">
                <a:solidFill>
                  <a:srgbClr val="000000"/>
                </a:solidFill>
                <a:latin typeface="Source Sans Pro"/>
                <a:ea typeface="Source Sans Pro"/>
                <a:cs typeface="Source Sans Pro"/>
                <a:sym typeface="Source Sans Pro"/>
              </a:rPr>
              <a:t>“</a:t>
            </a:r>
            <a:r>
              <a:rPr b="0" baseline="0" i="0" lang="en-US" sz="1400" u="none" cap="none" strike="noStrike">
                <a:solidFill>
                  <a:srgbClr val="000000"/>
                </a:solidFill>
                <a:latin typeface="Source Sans Pro"/>
                <a:ea typeface="Source Sans Pro"/>
                <a:cs typeface="Source Sans Pro"/>
                <a:sym typeface="Source Sans Pro"/>
              </a:rPr>
              <a:t>Public Construction Work”  over $5,000 must withhold 1%</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Withhold the 1% and send to the Department of Revenue however it needs to be in the solicitation even on Federal funds. </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Applies to all public contracts at every level of jurisdiction</a:t>
            </a:r>
          </a:p>
          <a:p>
            <a:pPr indent="-285750" lvl="0" marL="285750" marR="0" rtl="0" algn="l">
              <a:spcBef>
                <a:spcPts val="0"/>
              </a:spcBef>
              <a:buClr>
                <a:srgbClr val="000000"/>
              </a:buClr>
              <a:buSzPct val="100000"/>
              <a:buFont typeface="Courier New"/>
              <a:buChar char="o"/>
            </a:pPr>
            <a:r>
              <a:rPr b="1" baseline="0" i="0" lang="en-US" sz="1400" u="none" cap="none" strike="noStrike">
                <a:solidFill>
                  <a:srgbClr val="000000"/>
                </a:solidFill>
                <a:latin typeface="Source Sans Pro"/>
                <a:ea typeface="Source Sans Pro"/>
                <a:cs typeface="Source Sans Pro"/>
                <a:sym typeface="Source Sans Pro"/>
              </a:rPr>
              <a:t>Prevailing Wage</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Required for all “public works” contracts over $25,000</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Included construction &amp; non-construction services</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Rates must be included on the solicitation and the contract</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The Department of Labor and Industry must be notified when a project is complete</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Failure to include this language could result in penalties being assessed against the issuing entity.</a:t>
            </a:r>
          </a:p>
          <a:p>
            <a:pPr indent="-285750" lvl="0" marL="285750" marR="0" rtl="0" algn="l">
              <a:spcBef>
                <a:spcPts val="0"/>
              </a:spcBef>
              <a:buClr>
                <a:srgbClr val="000000"/>
              </a:buClr>
              <a:buSzPct val="100000"/>
              <a:buFont typeface="Courier New"/>
              <a:buChar char="o"/>
            </a:pPr>
            <a:r>
              <a:rPr b="1" baseline="0" i="0" lang="en-US" sz="1400" u="none" cap="none" strike="noStrike">
                <a:solidFill>
                  <a:srgbClr val="000000"/>
                </a:solidFill>
                <a:latin typeface="Source Sans Pro"/>
                <a:ea typeface="Source Sans Pro"/>
                <a:cs typeface="Source Sans Pro"/>
                <a:sym typeface="Source Sans Pro"/>
              </a:rPr>
              <a:t>Special Circumstances</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Organization special requirements </a:t>
            </a:r>
          </a:p>
          <a:p>
            <a:pPr indent="-285750" lvl="2" marL="1200150" marR="0" rtl="0" algn="l">
              <a:spcBef>
                <a:spcPts val="0"/>
              </a:spcBef>
              <a:buClr>
                <a:srgbClr val="000000"/>
              </a:buClr>
              <a:buSzPct val="100000"/>
              <a:buFont typeface="Noto Symbol"/>
              <a:buChar char="▪"/>
            </a:pPr>
            <a:r>
              <a:rPr b="0" baseline="0" i="0" lang="en-US" sz="1400" u="none" cap="none" strike="noStrike">
                <a:solidFill>
                  <a:srgbClr val="000000"/>
                </a:solidFill>
                <a:latin typeface="Source Sans Pro"/>
                <a:ea typeface="Source Sans Pro"/>
                <a:cs typeface="Source Sans Pro"/>
                <a:sym typeface="Source Sans Pro"/>
              </a:rPr>
              <a:t>Federal Funding</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Buy “Green”, use Energy Star” Program</a:t>
            </a:r>
          </a:p>
          <a:p>
            <a:pPr indent="-285750" lvl="1" marL="742950" marR="0" rtl="0" algn="l">
              <a:spcBef>
                <a:spcPts val="0"/>
              </a:spcBef>
              <a:buClr>
                <a:srgbClr val="000000"/>
              </a:buClr>
              <a:buSzPct val="100000"/>
              <a:buFont typeface="Arial"/>
              <a:buChar char="•"/>
            </a:pPr>
            <a:r>
              <a:rPr b="0" baseline="0" i="0" lang="en-US" sz="1400" u="none" cap="none" strike="noStrike">
                <a:solidFill>
                  <a:srgbClr val="000000"/>
                </a:solidFill>
                <a:latin typeface="Source Sans Pro"/>
                <a:ea typeface="Source Sans Pro"/>
                <a:cs typeface="Source Sans Pro"/>
                <a:sym typeface="Source Sans Pro"/>
              </a:rPr>
              <a:t>Text in RFP or IFB </a:t>
            </a:r>
            <a:r>
              <a:rPr b="1" baseline="0" i="1" lang="en-US" sz="1400" u="none" cap="none" strike="noStrike">
                <a:solidFill>
                  <a:srgbClr val="000000"/>
                </a:solidFill>
                <a:latin typeface="Source Sans Pro"/>
                <a:ea typeface="Source Sans Pro"/>
                <a:cs typeface="Source Sans Pro"/>
                <a:sym typeface="Source Sans Pro"/>
              </a:rPr>
              <a:t>Must be consistent </a:t>
            </a:r>
            <a:r>
              <a:rPr b="0" baseline="0" i="0" lang="en-US" sz="1400" u="none" cap="none" strike="noStrike">
                <a:solidFill>
                  <a:srgbClr val="000000"/>
                </a:solidFill>
                <a:latin typeface="Source Sans Pro"/>
                <a:ea typeface="Source Sans Pro"/>
                <a:cs typeface="Source Sans Pro"/>
                <a:sym typeface="Source Sans Pro"/>
              </a:rPr>
              <a:t>with “boilerplate” language and contract</a:t>
            </a:r>
          </a:p>
          <a:p>
            <a:pPr indent="-196850" lvl="1" marL="742950" marR="0" rtl="0" algn="l">
              <a:spcBef>
                <a:spcPts val="0"/>
              </a:spcBef>
              <a:buClr>
                <a:schemeClr val="dk1"/>
              </a:buClr>
              <a:buFont typeface="Arial"/>
              <a:buNone/>
            </a:pPr>
            <a:r>
              <a:t/>
            </a:r>
            <a:endParaRPr b="0" baseline="0" i="0" sz="1400" u="none" cap="none" strike="noStrike">
              <a:solidFill>
                <a:srgbClr val="000000"/>
              </a:solidFill>
              <a:latin typeface="Source Sans Pro"/>
              <a:ea typeface="Source Sans Pro"/>
              <a:cs typeface="Source Sans Pro"/>
              <a:sym typeface="Source Sans Pro"/>
            </a:endParaRPr>
          </a:p>
        </p:txBody>
      </p:sp>
    </p:spTree>
  </p:cSld>
  <p:clrMapOvr>
    <a:masterClrMapping/>
  </p:clrMapOvr>
  <p:transition spd="slow">
    <p:cut/>
  </p:transition>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7" name="Shape 437"/>
        <p:cNvGrpSpPr/>
        <p:nvPr/>
      </p:nvGrpSpPr>
      <p:grpSpPr>
        <a:xfrm>
          <a:off x="0" y="0"/>
          <a:ext cx="0" cy="0"/>
          <a:chOff x="0" y="0"/>
          <a:chExt cx="0" cy="0"/>
        </a:xfrm>
      </p:grpSpPr>
      <p:pic>
        <p:nvPicPr>
          <p:cNvPr id="438" name="Shape 438"/>
          <p:cNvPicPr preferRelativeResize="0"/>
          <p:nvPr/>
        </p:nvPicPr>
        <p:blipFill rotWithShape="1">
          <a:blip r:embed="rId3">
            <a:alphaModFix/>
          </a:blip>
          <a:srcRect b="0" l="0" r="0" t="0"/>
          <a:stretch/>
        </p:blipFill>
        <p:spPr>
          <a:xfrm>
            <a:off x="2133600" y="381000"/>
            <a:ext cx="5080000" cy="5943599"/>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9" name="Shape 129"/>
        <p:cNvGrpSpPr/>
        <p:nvPr/>
      </p:nvGrpSpPr>
      <p:grpSpPr>
        <a:xfrm>
          <a:off x="0" y="0"/>
          <a:ext cx="0" cy="0"/>
          <a:chOff x="0" y="0"/>
          <a:chExt cx="0" cy="0"/>
        </a:xfrm>
      </p:grpSpPr>
      <p:sp>
        <p:nvSpPr>
          <p:cNvPr id="130" name="Shape 130"/>
          <p:cNvSpPr/>
          <p:nvPr/>
        </p:nvSpPr>
        <p:spPr>
          <a:xfrm>
            <a:off x="-57140" y="76200"/>
            <a:ext cx="8896340" cy="83099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800" u="none" cap="none" strike="noStrike">
                <a:solidFill>
                  <a:srgbClr val="9EC8FF"/>
                </a:solidFill>
                <a:latin typeface="Source Sans Pro"/>
                <a:ea typeface="Source Sans Pro"/>
                <a:cs typeface="Source Sans Pro"/>
                <a:sym typeface="Source Sans Pro"/>
              </a:rPr>
              <a:t>Grant Writing Basics</a:t>
            </a:r>
          </a:p>
        </p:txBody>
      </p:sp>
      <p:sp>
        <p:nvSpPr>
          <p:cNvPr id="131" name="Shape 131"/>
          <p:cNvSpPr txBox="1"/>
          <p:nvPr/>
        </p:nvSpPr>
        <p:spPr>
          <a:xfrm>
            <a:off x="1838328" y="1443333"/>
            <a:ext cx="5105399" cy="46166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2400" u="none" cap="none" strike="noStrike">
                <a:solidFill>
                  <a:schemeClr val="dk1"/>
                </a:solidFill>
                <a:latin typeface="Arial"/>
                <a:ea typeface="Arial"/>
                <a:cs typeface="Arial"/>
                <a:sym typeface="Arial"/>
              </a:rPr>
              <a:t>Start by asking these basic questions :</a:t>
            </a:r>
          </a:p>
        </p:txBody>
      </p:sp>
      <p:sp>
        <p:nvSpPr>
          <p:cNvPr id="132" name="Shape 132"/>
          <p:cNvSpPr txBox="1"/>
          <p:nvPr/>
        </p:nvSpPr>
        <p:spPr>
          <a:xfrm>
            <a:off x="2667000" y="2590800"/>
            <a:ext cx="3886200" cy="2831544"/>
          </a:xfrm>
          <a:prstGeom prst="rect">
            <a:avLst/>
          </a:prstGeom>
          <a:noFill/>
          <a:ln>
            <a:noFill/>
          </a:ln>
        </p:spPr>
        <p:txBody>
          <a:bodyPr anchorCtr="0" anchor="t" bIns="45700" lIns="91425" rIns="91425" tIns="45700">
            <a:noAutofit/>
          </a:bodyPr>
          <a:lstStyle/>
          <a:p>
            <a:pPr indent="-342900" lvl="0" marL="342900" marR="0" rtl="0" algn="l">
              <a:spcBef>
                <a:spcPts val="0"/>
              </a:spcBef>
              <a:buClr>
                <a:schemeClr val="dk1"/>
              </a:buClr>
              <a:buSzPct val="100000"/>
              <a:buFont typeface="Souce Sans Pro"/>
              <a:buAutoNum type="arabicPeriod"/>
            </a:pPr>
            <a:r>
              <a:rPr b="1" baseline="0" i="0" lang="en-US" sz="2000" u="none" cap="none" strike="noStrike">
                <a:solidFill>
                  <a:schemeClr val="dk1"/>
                </a:solidFill>
                <a:latin typeface="Arial"/>
                <a:ea typeface="Arial"/>
                <a:cs typeface="Arial"/>
                <a:sym typeface="Arial"/>
              </a:rPr>
              <a:t>What will the grant be for? </a:t>
            </a:r>
          </a:p>
          <a:p>
            <a:pPr indent="-342900" lvl="1" marL="800100" marR="0" rtl="0" algn="l">
              <a:spcBef>
                <a:spcPts val="0"/>
              </a:spcBef>
              <a:buClr>
                <a:schemeClr val="dk1"/>
              </a:buClr>
              <a:buSzPct val="100000"/>
              <a:buFont typeface="Souce Sans Pro"/>
              <a:buAutoNum type="alphaLcPeriod"/>
            </a:pPr>
            <a:r>
              <a:rPr b="1" baseline="0" i="0" lang="en-US" sz="2000" u="none" cap="none" strike="noStrike">
                <a:solidFill>
                  <a:schemeClr val="dk1"/>
                </a:solidFill>
                <a:latin typeface="Arial"/>
                <a:ea typeface="Arial"/>
                <a:cs typeface="Arial"/>
                <a:sym typeface="Arial"/>
              </a:rPr>
              <a:t>Project </a:t>
            </a:r>
          </a:p>
          <a:p>
            <a:pPr indent="-342900" lvl="1" marL="800100" marR="0" rtl="0" algn="l">
              <a:spcBef>
                <a:spcPts val="0"/>
              </a:spcBef>
              <a:buClr>
                <a:schemeClr val="dk1"/>
              </a:buClr>
              <a:buSzPct val="100000"/>
              <a:buFont typeface="Souce Sans Pro"/>
              <a:buAutoNum type="alphaLcPeriod"/>
            </a:pPr>
            <a:r>
              <a:rPr b="1" baseline="0" i="0" lang="en-US" sz="2000" u="none" cap="none" strike="noStrike">
                <a:solidFill>
                  <a:schemeClr val="dk1"/>
                </a:solidFill>
                <a:latin typeface="Arial"/>
                <a:ea typeface="Arial"/>
                <a:cs typeface="Arial"/>
                <a:sym typeface="Arial"/>
              </a:rPr>
              <a:t>Need / Operations</a:t>
            </a:r>
          </a:p>
          <a:p>
            <a:pPr indent="-342900" lvl="1" marL="800100" marR="0" rtl="0" algn="l">
              <a:spcBef>
                <a:spcPts val="0"/>
              </a:spcBef>
              <a:buClr>
                <a:schemeClr val="dk1"/>
              </a:buClr>
              <a:buSzPct val="100000"/>
              <a:buFont typeface="Souce Sans Pro"/>
              <a:buAutoNum type="alphaLcPeriod"/>
            </a:pPr>
            <a:r>
              <a:rPr b="1" baseline="0" i="0" lang="en-US" sz="2000" u="none" cap="none" strike="noStrike">
                <a:solidFill>
                  <a:schemeClr val="dk1"/>
                </a:solidFill>
                <a:latin typeface="Arial"/>
                <a:ea typeface="Arial"/>
                <a:cs typeface="Arial"/>
                <a:sym typeface="Arial"/>
              </a:rPr>
              <a:t>Event</a:t>
            </a:r>
          </a:p>
          <a:p>
            <a:pPr indent="-342900" lvl="0" marL="342900" marR="0" rtl="0" algn="l">
              <a:spcBef>
                <a:spcPts val="0"/>
              </a:spcBef>
              <a:buClr>
                <a:schemeClr val="dk1"/>
              </a:buClr>
              <a:buSzPct val="100000"/>
              <a:buFont typeface="Souce Sans Pro"/>
              <a:buAutoNum type="arabicPeriod"/>
            </a:pPr>
            <a:r>
              <a:rPr b="1" baseline="0" i="0" lang="en-US" sz="2000" u="none" cap="none" strike="noStrike">
                <a:solidFill>
                  <a:schemeClr val="dk1"/>
                </a:solidFill>
                <a:latin typeface="Arial"/>
                <a:ea typeface="Arial"/>
                <a:cs typeface="Arial"/>
                <a:sym typeface="Arial"/>
              </a:rPr>
              <a:t>What will the timeframe be?</a:t>
            </a:r>
          </a:p>
          <a:p>
            <a:pPr indent="-342900" lvl="1" marL="800100" marR="0" rtl="0" algn="l">
              <a:spcBef>
                <a:spcPts val="0"/>
              </a:spcBef>
              <a:buClr>
                <a:schemeClr val="dk1"/>
              </a:buClr>
              <a:buSzPct val="100000"/>
              <a:buFont typeface="Souce Sans Pro"/>
              <a:buAutoNum type="alphaLcPeriod"/>
            </a:pPr>
            <a:r>
              <a:rPr b="1" baseline="0" i="0" lang="en-US" sz="2000" u="none" cap="none" strike="noStrike">
                <a:solidFill>
                  <a:schemeClr val="dk1"/>
                </a:solidFill>
                <a:latin typeface="Arial"/>
                <a:ea typeface="Arial"/>
                <a:cs typeface="Arial"/>
                <a:sym typeface="Arial"/>
              </a:rPr>
              <a:t>Short term</a:t>
            </a:r>
          </a:p>
          <a:p>
            <a:pPr indent="-342900" lvl="1" marL="800100" marR="0" rtl="0" algn="l">
              <a:spcBef>
                <a:spcPts val="0"/>
              </a:spcBef>
              <a:buClr>
                <a:schemeClr val="dk1"/>
              </a:buClr>
              <a:buSzPct val="100000"/>
              <a:buFont typeface="Souce Sans Pro"/>
              <a:buAutoNum type="alphaLcPeriod"/>
            </a:pPr>
            <a:r>
              <a:rPr b="1" baseline="0" i="0" lang="en-US" sz="2000" u="none" cap="none" strike="noStrike">
                <a:solidFill>
                  <a:schemeClr val="dk1"/>
                </a:solidFill>
                <a:latin typeface="Arial"/>
                <a:ea typeface="Arial"/>
                <a:cs typeface="Arial"/>
                <a:sym typeface="Arial"/>
              </a:rPr>
              <a:t>Long term</a:t>
            </a:r>
          </a:p>
          <a:p>
            <a:pPr indent="-342900" lvl="0" marL="342900" marR="0" rtl="0" algn="l">
              <a:spcBef>
                <a:spcPts val="0"/>
              </a:spcBef>
              <a:buClr>
                <a:schemeClr val="dk1"/>
              </a:buClr>
              <a:buSzPct val="100000"/>
              <a:buFont typeface="Souce Sans Pro"/>
              <a:buAutoNum type="arabicPeriod"/>
            </a:pPr>
            <a:r>
              <a:rPr b="1" baseline="0" i="0" lang="en-US" sz="2000" u="none" cap="none" strike="noStrike">
                <a:solidFill>
                  <a:schemeClr val="dk1"/>
                </a:solidFill>
                <a:latin typeface="Arial"/>
                <a:ea typeface="Arial"/>
                <a:cs typeface="Arial"/>
                <a:sym typeface="Arial"/>
              </a:rPr>
              <a:t>What is the desired outcome?</a:t>
            </a:r>
          </a:p>
          <a:p>
            <a:pPr indent="-228600" lvl="0" marL="342900" marR="0" rtl="0" algn="l">
              <a:spcBef>
                <a:spcPts val="0"/>
              </a:spcBef>
              <a:buClr>
                <a:schemeClr val="dk1"/>
              </a:buClr>
              <a:buFont typeface="Souce Sans Pro"/>
              <a:buNone/>
            </a:pPr>
            <a:r>
              <a:t/>
            </a:r>
            <a:endParaRPr b="0" baseline="0" i="0" sz="1800" u="none" cap="none" strike="noStrike">
              <a:solidFill>
                <a:schemeClr val="dk1"/>
              </a:solidFill>
              <a:latin typeface="Source Sans Pro"/>
              <a:ea typeface="Source Sans Pro"/>
              <a:cs typeface="Source Sans Pro"/>
              <a:sym typeface="Source Sans Pro"/>
            </a:endParaRPr>
          </a:p>
        </p:txBody>
      </p:sp>
    </p:spTree>
  </p:cSld>
  <p:clrMapOvr>
    <a:masterClrMapping/>
  </p:clrMapOvr>
  <p:transition spd="slow">
    <p:cut/>
  </p:transition>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2" name="Shape 442"/>
        <p:cNvGrpSpPr/>
        <p:nvPr/>
      </p:nvGrpSpPr>
      <p:grpSpPr>
        <a:xfrm>
          <a:off x="0" y="0"/>
          <a:ext cx="0" cy="0"/>
          <a:chOff x="0" y="0"/>
          <a:chExt cx="0" cy="0"/>
        </a:xfrm>
      </p:grpSpPr>
      <p:sp>
        <p:nvSpPr>
          <p:cNvPr id="443" name="Shape 443"/>
          <p:cNvSpPr/>
          <p:nvPr/>
        </p:nvSpPr>
        <p:spPr>
          <a:xfrm>
            <a:off x="872675" y="76200"/>
            <a:ext cx="7455822" cy="1446550"/>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chemeClr val="accent3"/>
                </a:solidFill>
                <a:latin typeface="Source Sans Pro"/>
                <a:ea typeface="Source Sans Pro"/>
                <a:cs typeface="Source Sans Pro"/>
                <a:sym typeface="Source Sans Pro"/>
              </a:rPr>
              <a:t>Bid/Proposal Security &amp; </a:t>
            </a:r>
            <a:br>
              <a:rPr b="1" baseline="0" i="0" lang="en-US" sz="4400" u="none" cap="none" strike="noStrike">
                <a:solidFill>
                  <a:schemeClr val="accent3"/>
                </a:solidFill>
                <a:latin typeface="Source Sans Pro"/>
                <a:ea typeface="Source Sans Pro"/>
                <a:cs typeface="Source Sans Pro"/>
                <a:sym typeface="Source Sans Pro"/>
              </a:rPr>
            </a:br>
            <a:r>
              <a:rPr b="1" baseline="0" i="0" lang="en-US" sz="4400" u="none" cap="none" strike="noStrike">
                <a:solidFill>
                  <a:schemeClr val="accent3"/>
                </a:solidFill>
                <a:latin typeface="Source Sans Pro"/>
                <a:ea typeface="Source Sans Pro"/>
                <a:cs typeface="Source Sans Pro"/>
                <a:sym typeface="Source Sans Pro"/>
              </a:rPr>
              <a:t>Contract Performance Security</a:t>
            </a:r>
          </a:p>
        </p:txBody>
      </p:sp>
      <p:sp>
        <p:nvSpPr>
          <p:cNvPr id="444" name="Shape 444"/>
          <p:cNvSpPr txBox="1"/>
          <p:nvPr/>
        </p:nvSpPr>
        <p:spPr>
          <a:xfrm>
            <a:off x="609600" y="1905000"/>
            <a:ext cx="8153399" cy="3970318"/>
          </a:xfrm>
          <a:prstGeom prst="rect">
            <a:avLst/>
          </a:prstGeom>
          <a:noFill/>
          <a:ln>
            <a:noFill/>
          </a:ln>
        </p:spPr>
        <p:txBody>
          <a:bodyPr anchorCtr="0" anchor="t" bIns="45700" lIns="91425" rIns="91425" tIns="45700">
            <a:noAutofit/>
          </a:bodyPr>
          <a:lstStyle/>
          <a:p>
            <a:pPr indent="-285750" lvl="0" marL="2857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Bid or Proposal security guarantees vendor will honor bid or proposal and enter into the contract if selected.</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Usually only with highway or construction</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Ends when the contract is signed </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Just a reminder that the vendor has 30 days to return </a:t>
            </a:r>
          </a:p>
          <a:p>
            <a:pPr indent="-285750" lvl="0" marL="2857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Contract Performance security is provided for the fulfillment of contract obligations</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Starts when the contract is signed but be sure the vendor has it prior to signing contract.</a:t>
            </a:r>
          </a:p>
          <a:p>
            <a:pPr indent="-285750" lvl="0" marL="2857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Contract performance security is required for construction projects over $50,000</a:t>
            </a:r>
          </a:p>
          <a:p>
            <a:pPr indent="-285750" lvl="0" marL="2857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Contract security provides for </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Faithfull performance of the contract (completion)</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Payment of workers and suppliers </a:t>
            </a:r>
          </a:p>
        </p:txBody>
      </p:sp>
    </p:spTree>
  </p:cSld>
  <p:clrMapOvr>
    <a:masterClrMapping/>
  </p:clrMapOvr>
  <p:transition spd="slow">
    <p:cut/>
  </p:transition>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8" name="Shape 448"/>
        <p:cNvGrpSpPr/>
        <p:nvPr/>
      </p:nvGrpSpPr>
      <p:grpSpPr>
        <a:xfrm>
          <a:off x="0" y="0"/>
          <a:ext cx="0" cy="0"/>
          <a:chOff x="0" y="0"/>
          <a:chExt cx="0" cy="0"/>
        </a:xfrm>
      </p:grpSpPr>
      <p:sp>
        <p:nvSpPr>
          <p:cNvPr id="449" name="Shape 449"/>
          <p:cNvSpPr/>
          <p:nvPr/>
        </p:nvSpPr>
        <p:spPr>
          <a:xfrm>
            <a:off x="143310" y="-9525"/>
            <a:ext cx="8914556"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chemeClr val="accent3"/>
                </a:solidFill>
                <a:latin typeface="Source Sans Pro"/>
                <a:ea typeface="Source Sans Pro"/>
                <a:cs typeface="Source Sans Pro"/>
                <a:sym typeface="Source Sans Pro"/>
              </a:rPr>
              <a:t>Contract Performance Security cont..</a:t>
            </a:r>
          </a:p>
        </p:txBody>
      </p:sp>
      <p:sp>
        <p:nvSpPr>
          <p:cNvPr id="450" name="Shape 450"/>
          <p:cNvSpPr txBox="1"/>
          <p:nvPr/>
        </p:nvSpPr>
        <p:spPr>
          <a:xfrm>
            <a:off x="304801" y="759916"/>
            <a:ext cx="8534399" cy="5909309"/>
          </a:xfrm>
          <a:prstGeom prst="rect">
            <a:avLst/>
          </a:prstGeom>
          <a:noFill/>
          <a:ln>
            <a:noFill/>
          </a:ln>
        </p:spPr>
        <p:txBody>
          <a:bodyPr anchorCtr="0" anchor="t" bIns="45700" lIns="91425" rIns="91425" tIns="45700">
            <a:noAutofit/>
          </a:bodyPr>
          <a:lstStyle/>
          <a:p>
            <a:pPr indent="-285750" lvl="0" marL="285750" marR="0" rtl="0" algn="l">
              <a:spcBef>
                <a:spcPts val="0"/>
              </a:spcBef>
              <a:buClr>
                <a:schemeClr val="dk1"/>
              </a:buClr>
              <a:buSzPct val="100000"/>
              <a:buFont typeface="Noto Symbol"/>
              <a:buChar char="➢"/>
            </a:pPr>
            <a:r>
              <a:rPr b="1" baseline="0" i="0" lang="en-US" sz="1800" u="none" cap="none" strike="noStrike">
                <a:solidFill>
                  <a:schemeClr val="dk1"/>
                </a:solidFill>
                <a:latin typeface="Source Sans Pro"/>
                <a:ea typeface="Source Sans Pro"/>
                <a:cs typeface="Source Sans Pro"/>
                <a:sym typeface="Source Sans Pro"/>
              </a:rPr>
              <a:t>Types of Security</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Surety Bonds </a:t>
            </a:r>
          </a:p>
          <a:p>
            <a:pPr indent="-285750" lvl="2" marL="1200150" marR="0" rtl="0" algn="l">
              <a:spcBef>
                <a:spcPts val="0"/>
              </a:spcBef>
              <a:buClr>
                <a:srgbClr val="000000"/>
              </a:buClr>
              <a:buSzPct val="100000"/>
              <a:buFont typeface="Noto Symbol"/>
              <a:buChar char="❑"/>
            </a:pPr>
            <a:r>
              <a:rPr b="0" baseline="0" i="0" lang="en-US" sz="1800" u="none" cap="none" strike="noStrike">
                <a:solidFill>
                  <a:srgbClr val="000000"/>
                </a:solidFill>
                <a:latin typeface="Source Sans Pro"/>
                <a:ea typeface="Source Sans Pro"/>
                <a:cs typeface="Source Sans Pro"/>
                <a:sym typeface="Source Sans Pro"/>
              </a:rPr>
              <a:t>100% of contract value</a:t>
            </a:r>
          </a:p>
          <a:p>
            <a:pPr indent="-285750" lvl="2" marL="1200150" marR="0" rtl="0" algn="l">
              <a:spcBef>
                <a:spcPts val="0"/>
              </a:spcBef>
              <a:buClr>
                <a:srgbClr val="000000"/>
              </a:buClr>
              <a:buSzPct val="100000"/>
              <a:buFont typeface="Noto Symbol"/>
              <a:buChar char="❑"/>
            </a:pPr>
            <a:r>
              <a:rPr b="0" baseline="0" i="0" lang="en-US" sz="1800" u="none" cap="none" strike="noStrike">
                <a:solidFill>
                  <a:srgbClr val="000000"/>
                </a:solidFill>
                <a:latin typeface="Source Sans Pro"/>
                <a:ea typeface="Source Sans Pro"/>
                <a:cs typeface="Source Sans Pro"/>
                <a:sym typeface="Source Sans Pro"/>
              </a:rPr>
              <a:t>Have to be licensed with the State</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Irrevocable Letters of Credit</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CD’s or money market certificates assigned to the contracting entity</a:t>
            </a:r>
          </a:p>
          <a:p>
            <a:pPr indent="-285750" lvl="2" marL="12001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These should be only from the bank to the entity</a:t>
            </a:r>
          </a:p>
          <a:p>
            <a:pPr indent="-285750" lvl="1" marL="7429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Certified Checks , money orders, or cash</a:t>
            </a:r>
          </a:p>
          <a:p>
            <a:pPr indent="-285750" lvl="2" marL="120015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No personal checks or business checks</a:t>
            </a:r>
          </a:p>
          <a:p>
            <a:pPr indent="0" lvl="2" marL="914400" marR="0" rtl="0" algn="l">
              <a:spcBef>
                <a:spcPts val="0"/>
              </a:spcBef>
              <a:buNone/>
            </a:pPr>
            <a:r>
              <a:t/>
            </a:r>
            <a:endParaRPr b="1" baseline="0" i="0" sz="18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1" baseline="0" i="0" lang="en-US" sz="1800" u="none" cap="none" strike="noStrike">
                <a:solidFill>
                  <a:schemeClr val="dk1"/>
                </a:solidFill>
                <a:latin typeface="Source Sans Pro"/>
                <a:ea typeface="Source Sans Pro"/>
                <a:cs typeface="Source Sans Pro"/>
                <a:sym typeface="Source Sans Pro"/>
              </a:rPr>
              <a:t>Decision to require contract performance security</a:t>
            </a:r>
          </a:p>
          <a:p>
            <a:pPr indent="-342900" lvl="1" marL="8001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Nature of contract</a:t>
            </a:r>
          </a:p>
          <a:p>
            <a:pPr indent="-342900" lvl="1" marL="8001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Potential cost of completing contract</a:t>
            </a:r>
          </a:p>
          <a:p>
            <a:pPr indent="-342900" lvl="1" marL="8001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Past history of similar contracts</a:t>
            </a:r>
          </a:p>
          <a:p>
            <a:pPr indent="-342900" lvl="1" marL="8001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Can the organization afford to self-insure?</a:t>
            </a:r>
          </a:p>
          <a:p>
            <a:pPr indent="-342900" lvl="1" marL="8001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Number of workers, suppliers involved</a:t>
            </a:r>
          </a:p>
          <a:p>
            <a:pPr indent="-342900" lvl="1" marL="8001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Are subcontractors involved?</a:t>
            </a:r>
          </a:p>
          <a:p>
            <a:pPr indent="-342900" lvl="1" marL="8001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Are there other contract management tools in place?</a:t>
            </a:r>
          </a:p>
          <a:p>
            <a:pPr indent="-342900" lvl="2" marL="12573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Routine monitoring</a:t>
            </a:r>
          </a:p>
          <a:p>
            <a:pPr indent="-342900" lvl="2" marL="12573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Liquidated damages, penalties or incentives in place</a:t>
            </a:r>
          </a:p>
          <a:p>
            <a:pPr indent="-342900" lvl="2" marL="1257300" marR="0" rtl="0" algn="l">
              <a:spcBef>
                <a:spcPts val="0"/>
              </a:spcBef>
              <a:buClr>
                <a:schemeClr val="dk1"/>
              </a:buClr>
              <a:buSzPct val="100000"/>
              <a:buFont typeface="Noto Symbol"/>
              <a:buChar char="❑"/>
            </a:pPr>
            <a:r>
              <a:rPr b="0" baseline="0" i="0" lang="en-US" sz="1800" u="none" cap="none" strike="noStrike">
                <a:solidFill>
                  <a:schemeClr val="dk1"/>
                </a:solidFill>
                <a:latin typeface="Source Sans Pro"/>
                <a:ea typeface="Source Sans Pro"/>
                <a:cs typeface="Source Sans Pro"/>
                <a:sym typeface="Source Sans Pro"/>
              </a:rPr>
              <a:t>Withhold final payment until contract is complete (~20-25 % of contract)</a:t>
            </a:r>
          </a:p>
        </p:txBody>
      </p:sp>
    </p:spTree>
  </p:cSld>
  <p:clrMapOvr>
    <a:masterClrMapping/>
  </p:clrMapOvr>
  <p:transition spd="slow">
    <p:cut/>
  </p:transition>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4" name="Shape 454"/>
        <p:cNvGrpSpPr/>
        <p:nvPr/>
      </p:nvGrpSpPr>
      <p:grpSpPr>
        <a:xfrm>
          <a:off x="0" y="0"/>
          <a:ext cx="0" cy="0"/>
          <a:chOff x="0" y="0"/>
          <a:chExt cx="0" cy="0"/>
        </a:xfrm>
      </p:grpSpPr>
      <p:sp>
        <p:nvSpPr>
          <p:cNvPr id="455" name="Shape 455"/>
          <p:cNvSpPr/>
          <p:nvPr/>
        </p:nvSpPr>
        <p:spPr>
          <a:xfrm>
            <a:off x="1290849" y="24110"/>
            <a:ext cx="6562309"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008B85"/>
                </a:solidFill>
                <a:latin typeface="Source Sans Pro"/>
                <a:ea typeface="Source Sans Pro"/>
                <a:cs typeface="Source Sans Pro"/>
                <a:sym typeface="Source Sans Pro"/>
              </a:rPr>
              <a:t>Contract Enforcement</a:t>
            </a:r>
          </a:p>
        </p:txBody>
      </p:sp>
      <p:sp>
        <p:nvSpPr>
          <p:cNvPr id="456" name="Shape 456"/>
          <p:cNvSpPr txBox="1"/>
          <p:nvPr/>
        </p:nvSpPr>
        <p:spPr>
          <a:xfrm>
            <a:off x="304800" y="947440"/>
            <a:ext cx="8534399" cy="4801313"/>
          </a:xfrm>
          <a:prstGeom prst="rect">
            <a:avLst/>
          </a:prstGeom>
          <a:noFill/>
          <a:ln>
            <a:noFill/>
          </a:ln>
        </p:spPr>
        <p:txBody>
          <a:bodyPr anchorCtr="0" anchor="t" bIns="45700" lIns="91425" rIns="91425" tIns="45700">
            <a:noAutofit/>
          </a:bodyPr>
          <a:lstStyle/>
          <a:p>
            <a:pPr indent="-285750" lvl="0" marL="285750" marR="0" rtl="0" algn="l">
              <a:spcBef>
                <a:spcPts val="0"/>
              </a:spcBef>
              <a:buClr>
                <a:schemeClr val="dk1"/>
              </a:buClr>
              <a:buSzPct val="100000"/>
              <a:buFont typeface="Courier New"/>
              <a:buChar char="o"/>
            </a:pPr>
            <a:r>
              <a:rPr b="1" baseline="0" i="0" lang="en-US" sz="1800" u="none" cap="none" strike="noStrike">
                <a:solidFill>
                  <a:schemeClr val="dk1"/>
                </a:solidFill>
                <a:latin typeface="Source Sans Pro"/>
                <a:ea typeface="Source Sans Pro"/>
                <a:cs typeface="Source Sans Pro"/>
                <a:sym typeface="Source Sans Pro"/>
              </a:rPr>
              <a:t>Receipt &amp; Inspection of Supplies</a:t>
            </a:r>
          </a:p>
          <a:p>
            <a:pPr indent="-285750" lvl="1" marL="742950" marR="0" rtl="0" algn="l">
              <a:spcBef>
                <a:spcPts val="0"/>
              </a:spcBef>
              <a:buClr>
                <a:schemeClr val="dk1"/>
              </a:buClr>
              <a:buSzPct val="100000"/>
              <a:buFont typeface="Arial"/>
              <a:buChar char="•"/>
            </a:pPr>
            <a:r>
              <a:rPr b="0" baseline="0" i="0" lang="en-US" sz="1800" u="none" cap="none" strike="noStrike">
                <a:solidFill>
                  <a:schemeClr val="dk1"/>
                </a:solidFill>
                <a:latin typeface="Source Sans Pro"/>
                <a:ea typeface="Source Sans Pro"/>
                <a:cs typeface="Source Sans Pro"/>
                <a:sym typeface="Source Sans Pro"/>
              </a:rPr>
              <a:t>“Let the Buyer Beware” </a:t>
            </a:r>
            <a:r>
              <a:rPr b="0" baseline="0" i="0" lang="en-US" sz="1400" u="none" cap="none" strike="noStrike">
                <a:solidFill>
                  <a:srgbClr val="FF0000"/>
                </a:solidFill>
                <a:latin typeface="Source Sans Pro"/>
                <a:ea typeface="Source Sans Pro"/>
                <a:cs typeface="Source Sans Pro"/>
                <a:sym typeface="Source Sans Pro"/>
              </a:rPr>
              <a:t>Do not pay the invoice until everything is complete and acceptable</a:t>
            </a:r>
            <a:r>
              <a:rPr b="0" baseline="0" i="0" lang="en-US" sz="1800" u="none" cap="none" strike="noStrike">
                <a:solidFill>
                  <a:srgbClr val="FF0000"/>
                </a:solidFill>
                <a:latin typeface="Source Sans Pro"/>
                <a:ea typeface="Source Sans Pro"/>
                <a:cs typeface="Source Sans Pro"/>
                <a:sym typeface="Source Sans Pro"/>
              </a:rPr>
              <a:t>.</a:t>
            </a:r>
          </a:p>
          <a:p>
            <a:pPr indent="-285750" lvl="1" marL="742950" marR="0" rtl="0" algn="l">
              <a:spcBef>
                <a:spcPts val="0"/>
              </a:spcBef>
              <a:buClr>
                <a:schemeClr val="dk1"/>
              </a:buClr>
              <a:buSzPct val="100000"/>
              <a:buFont typeface="Arial"/>
              <a:buChar char="•"/>
            </a:pPr>
            <a:r>
              <a:rPr b="0" baseline="0" i="0" lang="en-US" sz="1800" u="none" cap="none" strike="noStrike">
                <a:solidFill>
                  <a:schemeClr val="dk1"/>
                </a:solidFill>
                <a:latin typeface="Source Sans Pro"/>
                <a:ea typeface="Source Sans Pro"/>
                <a:cs typeface="Source Sans Pro"/>
                <a:sym typeface="Source Sans Pro"/>
              </a:rPr>
              <a:t>All organizations must inspect and receive supplies shipped directly to them</a:t>
            </a:r>
          </a:p>
          <a:p>
            <a:pPr indent="-285750" lvl="2" marL="1200150" marR="0" rtl="0" algn="l">
              <a:spcBef>
                <a:spcPts val="0"/>
              </a:spcBef>
              <a:buClr>
                <a:schemeClr val="dk1"/>
              </a:buClr>
              <a:buSzPct val="100000"/>
              <a:buFont typeface="Arial"/>
              <a:buChar char="•"/>
            </a:pPr>
            <a:r>
              <a:rPr b="0" baseline="0" i="0" lang="en-US" sz="1800" u="none" cap="none" strike="noStrike">
                <a:solidFill>
                  <a:schemeClr val="dk1"/>
                </a:solidFill>
                <a:latin typeface="Source Sans Pro"/>
                <a:ea typeface="Source Sans Pro"/>
                <a:cs typeface="Source Sans Pro"/>
                <a:sym typeface="Source Sans Pro"/>
              </a:rPr>
              <a:t>Is the item broken or damaged?</a:t>
            </a:r>
          </a:p>
          <a:p>
            <a:pPr indent="-285750" lvl="2" marL="1200150" marR="0" rtl="0" algn="l">
              <a:spcBef>
                <a:spcPts val="0"/>
              </a:spcBef>
              <a:buClr>
                <a:schemeClr val="dk1"/>
              </a:buClr>
              <a:buSzPct val="100000"/>
              <a:buFont typeface="Arial"/>
              <a:buChar char="•"/>
            </a:pPr>
            <a:r>
              <a:rPr b="0" baseline="0" i="0" lang="en-US" sz="1800" u="none" cap="none" strike="noStrike">
                <a:solidFill>
                  <a:schemeClr val="dk1"/>
                </a:solidFill>
                <a:latin typeface="Source Sans Pro"/>
                <a:ea typeface="Source Sans Pro"/>
                <a:cs typeface="Source Sans Pro"/>
                <a:sym typeface="Source Sans Pro"/>
              </a:rPr>
              <a:t>Not on the packing slip?</a:t>
            </a:r>
          </a:p>
          <a:p>
            <a:pPr indent="-285750" lvl="2" marL="1200150" marR="0" rtl="0" algn="l">
              <a:spcBef>
                <a:spcPts val="0"/>
              </a:spcBef>
              <a:buClr>
                <a:schemeClr val="dk1"/>
              </a:buClr>
              <a:buSzPct val="100000"/>
              <a:buFont typeface="Arial"/>
              <a:buChar char="•"/>
            </a:pPr>
            <a:r>
              <a:rPr b="0" baseline="0" i="0" lang="en-US" sz="1800" u="none" cap="none" strike="noStrike">
                <a:solidFill>
                  <a:schemeClr val="dk1"/>
                </a:solidFill>
                <a:latin typeface="Source Sans Pro"/>
                <a:ea typeface="Source Sans Pro"/>
                <a:cs typeface="Source Sans Pro"/>
                <a:sym typeface="Source Sans Pro"/>
              </a:rPr>
              <a:t>Does it meat the written expectations?</a:t>
            </a:r>
          </a:p>
          <a:p>
            <a:pPr indent="-285750" lvl="2" marL="1200150" marR="0" rtl="0" algn="l">
              <a:spcBef>
                <a:spcPts val="0"/>
              </a:spcBef>
              <a:buClr>
                <a:schemeClr val="dk1"/>
              </a:buClr>
              <a:buSzPct val="100000"/>
              <a:buFont typeface="Arial"/>
              <a:buChar char="•"/>
            </a:pPr>
            <a:r>
              <a:rPr b="0" baseline="0" i="0" lang="en-US" sz="1800" u="none" cap="none" strike="noStrike">
                <a:solidFill>
                  <a:schemeClr val="dk1"/>
                </a:solidFill>
                <a:latin typeface="Source Sans Pro"/>
                <a:ea typeface="Source Sans Pro"/>
                <a:cs typeface="Source Sans Pro"/>
                <a:sym typeface="Source Sans Pro"/>
              </a:rPr>
              <a:t>Is it the correct item?</a:t>
            </a:r>
          </a:p>
          <a:p>
            <a:pPr indent="-285750" lvl="2" marL="1200150" marR="0" rtl="0" algn="l">
              <a:spcBef>
                <a:spcPts val="0"/>
              </a:spcBef>
              <a:buClr>
                <a:schemeClr val="dk1"/>
              </a:buClr>
              <a:buSzPct val="100000"/>
              <a:buFont typeface="Arial"/>
              <a:buChar char="•"/>
            </a:pPr>
            <a:r>
              <a:rPr b="0" baseline="0" i="0" lang="en-US" sz="1800" u="none" cap="none" strike="noStrike">
                <a:solidFill>
                  <a:schemeClr val="dk1"/>
                </a:solidFill>
                <a:latin typeface="Source Sans Pro"/>
                <a:ea typeface="Source Sans Pro"/>
                <a:cs typeface="Source Sans Pro"/>
                <a:sym typeface="Source Sans Pro"/>
              </a:rPr>
              <a:t>Correct quantity?</a:t>
            </a:r>
          </a:p>
          <a:p>
            <a:pPr indent="-285750" lvl="2" marL="1200150" marR="0" rtl="0" algn="l">
              <a:spcBef>
                <a:spcPts val="0"/>
              </a:spcBef>
              <a:buClr>
                <a:schemeClr val="dk1"/>
              </a:buClr>
              <a:buSzPct val="100000"/>
              <a:buFont typeface="Arial"/>
              <a:buChar char="•"/>
            </a:pPr>
            <a:r>
              <a:rPr b="0" baseline="0" i="0" lang="en-US" sz="1800" u="none" cap="none" strike="noStrike">
                <a:solidFill>
                  <a:schemeClr val="dk1"/>
                </a:solidFill>
                <a:latin typeface="Source Sans Pro"/>
                <a:ea typeface="Source Sans Pro"/>
                <a:cs typeface="Source Sans Pro"/>
                <a:sym typeface="Source Sans Pro"/>
              </a:rPr>
              <a:t>Does it meet the specifications?</a:t>
            </a:r>
          </a:p>
          <a:p>
            <a:pPr indent="-285750" lvl="0" marL="285750" marR="0" rtl="0" algn="l">
              <a:spcBef>
                <a:spcPts val="0"/>
              </a:spcBef>
              <a:buClr>
                <a:schemeClr val="dk1"/>
              </a:buClr>
              <a:buSzPct val="100000"/>
              <a:buFont typeface="Courier New"/>
              <a:buChar char="o"/>
            </a:pPr>
            <a:r>
              <a:rPr b="1" baseline="0" i="0" lang="en-US" sz="1800" u="none" cap="none" strike="noStrike">
                <a:solidFill>
                  <a:schemeClr val="dk1"/>
                </a:solidFill>
                <a:latin typeface="Source Sans Pro"/>
                <a:ea typeface="Source Sans Pro"/>
                <a:cs typeface="Source Sans Pro"/>
                <a:sym typeface="Source Sans Pro"/>
              </a:rPr>
              <a:t>Contract Monitoring – </a:t>
            </a:r>
            <a:r>
              <a:rPr b="0" baseline="0" i="0" lang="en-US" sz="1800" u="none" cap="none" strike="noStrike">
                <a:solidFill>
                  <a:schemeClr val="dk1"/>
                </a:solidFill>
                <a:latin typeface="Source Sans Pro"/>
                <a:ea typeface="Source Sans Pro"/>
                <a:cs typeface="Source Sans Pro"/>
                <a:sym typeface="Source Sans Pro"/>
              </a:rPr>
              <a:t>track contract information</a:t>
            </a:r>
          </a:p>
          <a:p>
            <a:pPr indent="-285750" lvl="1" marL="742950" marR="0" rtl="0" algn="l">
              <a:spcBef>
                <a:spcPts val="0"/>
              </a:spcBef>
              <a:buClr>
                <a:srgbClr val="000000"/>
              </a:buClr>
              <a:buSzPct val="100000"/>
              <a:buFont typeface="Arial"/>
              <a:buChar char="•"/>
            </a:pPr>
            <a:r>
              <a:rPr b="0" baseline="0" i="0" lang="en-US" sz="1800" u="none" cap="none" strike="noStrike">
                <a:solidFill>
                  <a:srgbClr val="000000"/>
                </a:solidFill>
                <a:latin typeface="Source Sans Pro"/>
                <a:ea typeface="Source Sans Pro"/>
                <a:cs typeface="Source Sans Pro"/>
                <a:sym typeface="Source Sans Pro"/>
              </a:rPr>
              <a:t>Vendor name</a:t>
            </a:r>
          </a:p>
          <a:p>
            <a:pPr indent="-285750" lvl="1" marL="742950" marR="0" rtl="0" algn="l">
              <a:spcBef>
                <a:spcPts val="0"/>
              </a:spcBef>
              <a:buClr>
                <a:srgbClr val="000000"/>
              </a:buClr>
              <a:buSzPct val="100000"/>
              <a:buFont typeface="Arial"/>
              <a:buChar char="•"/>
            </a:pPr>
            <a:r>
              <a:rPr b="0" baseline="0" i="0" lang="en-US" sz="1800" u="none" cap="none" strike="noStrike">
                <a:solidFill>
                  <a:srgbClr val="000000"/>
                </a:solidFill>
                <a:latin typeface="Source Sans Pro"/>
                <a:ea typeface="Source Sans Pro"/>
                <a:cs typeface="Source Sans Pro"/>
                <a:sym typeface="Source Sans Pro"/>
              </a:rPr>
              <a:t>Description</a:t>
            </a:r>
          </a:p>
          <a:p>
            <a:pPr indent="-285750" lvl="1" marL="742950" marR="0" rtl="0" algn="l">
              <a:spcBef>
                <a:spcPts val="0"/>
              </a:spcBef>
              <a:buClr>
                <a:srgbClr val="000000"/>
              </a:buClr>
              <a:buSzPct val="100000"/>
              <a:buFont typeface="Arial"/>
              <a:buChar char="•"/>
            </a:pPr>
            <a:r>
              <a:rPr b="0" baseline="0" i="0" lang="en-US" sz="1800" u="none" cap="none" strike="noStrike">
                <a:solidFill>
                  <a:srgbClr val="000000"/>
                </a:solidFill>
                <a:latin typeface="Source Sans Pro"/>
                <a:ea typeface="Source Sans Pro"/>
                <a:cs typeface="Source Sans Pro"/>
                <a:sym typeface="Source Sans Pro"/>
              </a:rPr>
              <a:t>Duration</a:t>
            </a:r>
          </a:p>
          <a:p>
            <a:pPr indent="-285750" lvl="1" marL="742950" marR="0" rtl="0" algn="l">
              <a:spcBef>
                <a:spcPts val="0"/>
              </a:spcBef>
              <a:buClr>
                <a:srgbClr val="000000"/>
              </a:buClr>
              <a:buSzPct val="100000"/>
              <a:buFont typeface="Arial"/>
              <a:buChar char="•"/>
            </a:pPr>
            <a:r>
              <a:rPr b="0" baseline="0" i="0" lang="en-US" sz="1800" u="none" cap="none" strike="noStrike">
                <a:solidFill>
                  <a:srgbClr val="000000"/>
                </a:solidFill>
                <a:latin typeface="Source Sans Pro"/>
                <a:ea typeface="Source Sans Pro"/>
                <a:cs typeface="Source Sans Pro"/>
                <a:sym typeface="Source Sans Pro"/>
              </a:rPr>
              <a:t>Renewals</a:t>
            </a:r>
          </a:p>
          <a:p>
            <a:pPr indent="-285750" lvl="1" marL="742950" marR="0" rtl="0" algn="l">
              <a:spcBef>
                <a:spcPts val="0"/>
              </a:spcBef>
              <a:buClr>
                <a:srgbClr val="000000"/>
              </a:buClr>
              <a:buSzPct val="100000"/>
              <a:buFont typeface="Arial"/>
              <a:buChar char="•"/>
            </a:pPr>
            <a:r>
              <a:rPr b="0" baseline="0" i="0" lang="en-US" sz="1800" u="none" cap="none" strike="noStrike">
                <a:solidFill>
                  <a:srgbClr val="000000"/>
                </a:solidFill>
                <a:latin typeface="Source Sans Pro"/>
                <a:ea typeface="Source Sans Pro"/>
                <a:cs typeface="Source Sans Pro"/>
                <a:sym typeface="Source Sans Pro"/>
              </a:rPr>
              <a:t>Insurance requirements</a:t>
            </a:r>
          </a:p>
          <a:p>
            <a:pPr indent="-285750" lvl="1" marL="742950" marR="0" rtl="0" algn="l">
              <a:spcBef>
                <a:spcPts val="0"/>
              </a:spcBef>
              <a:buClr>
                <a:srgbClr val="000000"/>
              </a:buClr>
              <a:buSzPct val="100000"/>
              <a:buFont typeface="Arial"/>
              <a:buChar char="•"/>
            </a:pPr>
            <a:r>
              <a:rPr b="0" baseline="0" i="0" lang="en-US" sz="1800" u="none" cap="none" strike="noStrike">
                <a:solidFill>
                  <a:srgbClr val="000000"/>
                </a:solidFill>
                <a:latin typeface="Source Sans Pro"/>
                <a:ea typeface="Source Sans Pro"/>
                <a:cs typeface="Source Sans Pro"/>
                <a:sym typeface="Source Sans Pro"/>
              </a:rPr>
              <a:t>Contact information</a:t>
            </a:r>
          </a:p>
          <a:p>
            <a:pPr indent="-285750" lvl="1" marL="742950" marR="0" rtl="0" algn="l">
              <a:spcBef>
                <a:spcPts val="0"/>
              </a:spcBef>
              <a:buClr>
                <a:srgbClr val="000000"/>
              </a:buClr>
              <a:buSzPct val="100000"/>
              <a:buFont typeface="Arial"/>
              <a:buChar char="•"/>
            </a:pPr>
            <a:r>
              <a:rPr b="0" baseline="0" i="0" lang="en-US" sz="1800" u="none" cap="none" strike="noStrike">
                <a:solidFill>
                  <a:srgbClr val="000000"/>
                </a:solidFill>
                <a:latin typeface="Source Sans Pro"/>
                <a:ea typeface="Source Sans Pro"/>
                <a:cs typeface="Source Sans Pro"/>
                <a:sym typeface="Source Sans Pro"/>
              </a:rPr>
              <a:t>Special requirements – such as prevailing wage or gross tax withholding</a:t>
            </a:r>
          </a:p>
        </p:txBody>
      </p:sp>
    </p:spTree>
  </p:cSld>
  <p:clrMapOvr>
    <a:masterClrMapping/>
  </p:clrMapOvr>
  <p:transition spd="slow">
    <p:cut/>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0" name="Shape 460"/>
        <p:cNvGrpSpPr/>
        <p:nvPr/>
      </p:nvGrpSpPr>
      <p:grpSpPr>
        <a:xfrm>
          <a:off x="0" y="0"/>
          <a:ext cx="0" cy="0"/>
          <a:chOff x="0" y="0"/>
          <a:chExt cx="0" cy="0"/>
        </a:xfrm>
      </p:grpSpPr>
      <p:sp>
        <p:nvSpPr>
          <p:cNvPr id="461" name="Shape 461"/>
          <p:cNvSpPr txBox="1"/>
          <p:nvPr/>
        </p:nvSpPr>
        <p:spPr>
          <a:xfrm>
            <a:off x="304800" y="838200"/>
            <a:ext cx="8443636" cy="5293756"/>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rgbClr val="000000"/>
                </a:solidFill>
                <a:latin typeface="Source Sans Pro"/>
                <a:ea typeface="Source Sans Pro"/>
                <a:cs typeface="Source Sans Pro"/>
                <a:sym typeface="Source Sans Pro"/>
              </a:rPr>
              <a:t>Contract Enforcement means paying attention to things like:</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Are deadlines being met?</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Are deliverables coming in at the level of standard in the contract?</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Are payments being made according to contract provisions?</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Are contract modifications being made that are well documented and comprehensive?</a:t>
            </a:r>
          </a:p>
          <a:p>
            <a:pPr indent="-285750" lvl="1" marL="7429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Who has this authority?</a:t>
            </a:r>
          </a:p>
          <a:p>
            <a:pPr indent="-285750" lvl="1" marL="7429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It is stated in the contract who authorizes.</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Are problems being addressed as soon as they are perceived?</a:t>
            </a:r>
          </a:p>
          <a:p>
            <a:pPr indent="-285750" lvl="1" marL="7429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Are you documenting?</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Is the organization meeting regularly with the contractor to assure good communication?</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Does the contractor understand exactly what is expected?</a:t>
            </a:r>
          </a:p>
          <a:p>
            <a:pPr indent="-285750" lvl="1" marL="7429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Is it time to terminate the contract?</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Is work being verified as to its completeness?</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Are checklists being used to communicate contract progress?</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Are progress reports coming in as required?</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Is it time to get an attorney involved?</a:t>
            </a:r>
          </a:p>
          <a:p>
            <a:pPr indent="-285750" lvl="1" marL="7429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Nature of issue</a:t>
            </a:r>
          </a:p>
          <a:p>
            <a:pPr indent="-285750" lvl="1" marL="7429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Serious = right away</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Is the organization meeting </a:t>
            </a:r>
            <a:r>
              <a:rPr b="0" baseline="0" i="1" lang="en-US" sz="1600" u="none" cap="none" strike="noStrike">
                <a:solidFill>
                  <a:srgbClr val="000000"/>
                </a:solidFill>
                <a:latin typeface="Source Sans Pro"/>
                <a:ea typeface="Source Sans Pro"/>
                <a:cs typeface="Source Sans Pro"/>
                <a:sym typeface="Source Sans Pro"/>
              </a:rPr>
              <a:t>its</a:t>
            </a:r>
            <a:r>
              <a:rPr b="0" baseline="0" i="0" lang="en-US" sz="1600" u="none" cap="none" strike="noStrike">
                <a:solidFill>
                  <a:srgbClr val="000000"/>
                </a:solidFill>
                <a:latin typeface="Source Sans Pro"/>
                <a:ea typeface="Source Sans Pro"/>
                <a:cs typeface="Source Sans Pro"/>
                <a:sym typeface="Source Sans Pro"/>
              </a:rPr>
              <a:t> contractual obligations?</a:t>
            </a:r>
          </a:p>
          <a:p>
            <a:pPr indent="-285750" lvl="0" marL="285750" marR="0" rtl="0" algn="l">
              <a:spcBef>
                <a:spcPts val="0"/>
              </a:spcBef>
              <a:buClr>
                <a:srgbClr val="000000"/>
              </a:buClr>
              <a:buSzPct val="100000"/>
              <a:buFont typeface="Noto Symbol"/>
              <a:buChar char="✓"/>
            </a:pPr>
            <a:r>
              <a:rPr b="0" baseline="0" i="0" lang="en-US" sz="1600" u="none" cap="none" strike="noStrike">
                <a:solidFill>
                  <a:srgbClr val="000000"/>
                </a:solidFill>
                <a:latin typeface="Source Sans Pro"/>
                <a:ea typeface="Source Sans Pro"/>
                <a:cs typeface="Source Sans Pro"/>
                <a:sym typeface="Source Sans Pro"/>
              </a:rPr>
              <a:t>It is the contracting organization’s responsibility to ensure that all contract requirements are being met.</a:t>
            </a:r>
          </a:p>
        </p:txBody>
      </p:sp>
      <p:sp>
        <p:nvSpPr>
          <p:cNvPr id="462" name="Shape 462"/>
          <p:cNvSpPr/>
          <p:nvPr/>
        </p:nvSpPr>
        <p:spPr>
          <a:xfrm>
            <a:off x="395572" y="-90190"/>
            <a:ext cx="8352863"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008B85"/>
                </a:solidFill>
                <a:latin typeface="Source Sans Pro"/>
                <a:ea typeface="Source Sans Pro"/>
                <a:cs typeface="Source Sans Pro"/>
                <a:sym typeface="Source Sans Pro"/>
              </a:rPr>
              <a:t>Contract Enforcement cont..</a:t>
            </a:r>
          </a:p>
        </p:txBody>
      </p:sp>
      <p:sp>
        <p:nvSpPr>
          <p:cNvPr id="463" name="Shape 463"/>
          <p:cNvSpPr txBox="1"/>
          <p:nvPr/>
        </p:nvSpPr>
        <p:spPr>
          <a:xfrm>
            <a:off x="1485904" y="6248400"/>
            <a:ext cx="6172199"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rgbClr val="FF0000"/>
                </a:solidFill>
                <a:latin typeface="Source Sans Pro"/>
                <a:ea typeface="Source Sans Pro"/>
                <a:cs typeface="Source Sans Pro"/>
                <a:sym typeface="Source Sans Pro"/>
              </a:rPr>
              <a:t>Remember: the contract is only as good as the enforcement!!</a:t>
            </a:r>
          </a:p>
        </p:txBody>
      </p:sp>
    </p:spTree>
  </p:cSld>
  <p:clrMapOvr>
    <a:masterClrMapping/>
  </p:clrMapOvr>
  <p:transition spd="slow">
    <p:cut/>
  </p:transition>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7" name="Shape 467"/>
        <p:cNvGrpSpPr/>
        <p:nvPr/>
      </p:nvGrpSpPr>
      <p:grpSpPr>
        <a:xfrm>
          <a:off x="0" y="0"/>
          <a:ext cx="0" cy="0"/>
          <a:chOff x="0" y="0"/>
          <a:chExt cx="0" cy="0"/>
        </a:xfrm>
      </p:grpSpPr>
      <p:sp>
        <p:nvSpPr>
          <p:cNvPr id="468" name="Shape 468"/>
          <p:cNvSpPr/>
          <p:nvPr/>
        </p:nvSpPr>
        <p:spPr>
          <a:xfrm>
            <a:off x="2112532" y="-76200"/>
            <a:ext cx="4706737" cy="83099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800" u="none" cap="none" strike="noStrike">
                <a:solidFill>
                  <a:srgbClr val="9EC8FF"/>
                </a:solidFill>
                <a:latin typeface="Source Sans Pro"/>
                <a:ea typeface="Source Sans Pro"/>
                <a:cs typeface="Source Sans Pro"/>
                <a:sym typeface="Source Sans Pro"/>
              </a:rPr>
              <a:t>File Management</a:t>
            </a:r>
          </a:p>
        </p:txBody>
      </p:sp>
      <p:sp>
        <p:nvSpPr>
          <p:cNvPr id="469" name="Shape 469"/>
          <p:cNvSpPr txBox="1"/>
          <p:nvPr/>
        </p:nvSpPr>
        <p:spPr>
          <a:xfrm>
            <a:off x="533400" y="754797"/>
            <a:ext cx="8001000" cy="5262979"/>
          </a:xfrm>
          <a:prstGeom prst="rect">
            <a:avLst/>
          </a:prstGeom>
          <a:noFill/>
          <a:ln>
            <a:noFill/>
          </a:ln>
        </p:spPr>
        <p:txBody>
          <a:bodyPr anchorCtr="0" anchor="t" bIns="45700" lIns="91425" rIns="91425" tIns="45700">
            <a:noAutofit/>
          </a:bodyPr>
          <a:lstStyle/>
          <a:p>
            <a:pPr indent="-285750" lvl="0" marL="2857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Files must be complete enough to facilitate auditing and should include:</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Requisition from ordering entity </a:t>
            </a:r>
          </a:p>
          <a:p>
            <a:pPr indent="-285750" lvl="2" marL="1200150" marR="0" rtl="0" algn="l">
              <a:spcBef>
                <a:spcPts val="0"/>
              </a:spcBef>
              <a:buClr>
                <a:schemeClr val="dk1"/>
              </a:buClr>
              <a:buSzPct val="100000"/>
              <a:buFont typeface="Arial"/>
              <a:buChar char="•"/>
            </a:pPr>
            <a:r>
              <a:rPr b="0" baseline="0" i="0" lang="en-US" sz="1400" u="none" cap="none" strike="noStrike">
                <a:solidFill>
                  <a:schemeClr val="dk1"/>
                </a:solidFill>
                <a:latin typeface="Source Sans Pro"/>
                <a:ea typeface="Source Sans Pro"/>
                <a:cs typeface="Source Sans Pro"/>
                <a:sym typeface="Source Sans Pro"/>
              </a:rPr>
              <a:t>may or may not apply</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Solicitation with specifications and agenda</a:t>
            </a:r>
          </a:p>
          <a:p>
            <a:pPr indent="-285750" lvl="2" marL="1200150" marR="0" rtl="0" algn="l">
              <a:spcBef>
                <a:spcPts val="0"/>
              </a:spcBef>
              <a:buClr>
                <a:schemeClr val="dk1"/>
              </a:buClr>
              <a:buSzPct val="100000"/>
              <a:buFont typeface="Arial"/>
              <a:buChar char="•"/>
            </a:pPr>
            <a:r>
              <a:rPr b="0" baseline="0" i="0" lang="en-US" sz="1400" u="none" cap="none" strike="noStrike">
                <a:solidFill>
                  <a:schemeClr val="dk1"/>
                </a:solidFill>
                <a:latin typeface="Source Sans Pro"/>
                <a:ea typeface="Source Sans Pro"/>
                <a:cs typeface="Source Sans Pro"/>
                <a:sym typeface="Source Sans Pro"/>
              </a:rPr>
              <a:t>Q &amp; A</a:t>
            </a:r>
          </a:p>
          <a:p>
            <a:pPr indent="-285750" lvl="2" marL="1200150" marR="0" rtl="0" algn="l">
              <a:spcBef>
                <a:spcPts val="0"/>
              </a:spcBef>
              <a:buClr>
                <a:schemeClr val="dk1"/>
              </a:buClr>
              <a:buSzPct val="100000"/>
              <a:buFont typeface="Arial"/>
              <a:buChar char="•"/>
            </a:pPr>
            <a:r>
              <a:rPr b="0" baseline="0" i="0" lang="en-US" sz="1400" u="none" cap="none" strike="noStrike">
                <a:solidFill>
                  <a:schemeClr val="dk1"/>
                </a:solidFill>
                <a:latin typeface="Source Sans Pro"/>
                <a:ea typeface="Source Sans Pro"/>
                <a:cs typeface="Source Sans Pro"/>
                <a:sym typeface="Source Sans Pro"/>
              </a:rPr>
              <a:t>Anything that changed</a:t>
            </a:r>
          </a:p>
          <a:p>
            <a:pPr indent="-285750" lvl="2" marL="1200150" marR="0" rtl="0" algn="l">
              <a:spcBef>
                <a:spcPts val="0"/>
              </a:spcBef>
              <a:buClr>
                <a:schemeClr val="dk1"/>
              </a:buClr>
              <a:buSzPct val="100000"/>
              <a:buFont typeface="Arial"/>
              <a:buChar char="•"/>
            </a:pPr>
            <a:r>
              <a:rPr b="0" baseline="0" i="0" lang="en-US" sz="1400" u="none" cap="none" strike="noStrike">
                <a:solidFill>
                  <a:schemeClr val="dk1"/>
                </a:solidFill>
                <a:latin typeface="Source Sans Pro"/>
                <a:ea typeface="Source Sans Pro"/>
                <a:cs typeface="Source Sans Pro"/>
                <a:sym typeface="Source Sans Pro"/>
              </a:rPr>
              <a:t>Correspondence </a:t>
            </a:r>
          </a:p>
          <a:p>
            <a:pPr indent="-285750" lvl="0" marL="2857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List of vendors and advertised notice</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This proves that it was advertised to adequate # of vendors</a:t>
            </a:r>
          </a:p>
          <a:p>
            <a:pPr indent="-285750" lvl="0" marL="2857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All bid/proposal responses</a:t>
            </a:r>
          </a:p>
          <a:p>
            <a:pPr indent="-285750" lvl="0" marL="2857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Tabulation/ Offeror Registry</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List of who responded</a:t>
            </a:r>
          </a:p>
          <a:p>
            <a:pPr indent="-285750" lvl="0" marL="2857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All pertinent correspondence</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Clarifications</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Best &amp; Final Offers</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Letter requesting documents</a:t>
            </a:r>
          </a:p>
          <a:p>
            <a:pPr indent="-285750" lvl="0" marL="2857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Explanation if awarded to other than low bidder (IFB)</a:t>
            </a:r>
          </a:p>
          <a:p>
            <a:pPr indent="-285750" lvl="0" marL="2857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Evaluation Score sheets, minutes, attendance sheets, committee recommendation (RFP)</a:t>
            </a:r>
          </a:p>
          <a:p>
            <a:pPr indent="-285750" lvl="0" marL="2857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Evidence of insurance documents and bonds</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From Contractor (but remember that these documents need to be update during the project to always be current)</a:t>
            </a:r>
          </a:p>
          <a:p>
            <a:pPr indent="-285750" lvl="0" marL="2857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Signed purchase order or contract</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Amendments </a:t>
            </a:r>
          </a:p>
          <a:p>
            <a:pPr indent="-285750" lvl="1" marL="742950" marR="0" rtl="0" algn="l">
              <a:spcBef>
                <a:spcPts val="0"/>
              </a:spcBef>
              <a:buClr>
                <a:schemeClr val="dk1"/>
              </a:buClr>
              <a:buSzPct val="100000"/>
              <a:buFont typeface="Noto Symbol"/>
              <a:buChar char="❖"/>
            </a:pPr>
            <a:r>
              <a:rPr b="0" baseline="0" i="0" lang="en-US" sz="1400" u="none" cap="none" strike="noStrike">
                <a:solidFill>
                  <a:schemeClr val="dk1"/>
                </a:solidFill>
                <a:latin typeface="Source Sans Pro"/>
                <a:ea typeface="Source Sans Pro"/>
                <a:cs typeface="Source Sans Pro"/>
                <a:sym typeface="Source Sans Pro"/>
              </a:rPr>
              <a:t>Change orders</a:t>
            </a:r>
          </a:p>
        </p:txBody>
      </p:sp>
    </p:spTree>
  </p:cSld>
  <p:clrMapOvr>
    <a:masterClrMapping/>
  </p:clrMapOvr>
  <p:transition spd="slow">
    <p:cut/>
  </p:transition>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3" name="Shape 473"/>
        <p:cNvGrpSpPr/>
        <p:nvPr/>
      </p:nvGrpSpPr>
      <p:grpSpPr>
        <a:xfrm>
          <a:off x="0" y="0"/>
          <a:ext cx="0" cy="0"/>
          <a:chOff x="0" y="0"/>
          <a:chExt cx="0" cy="0"/>
        </a:xfrm>
      </p:grpSpPr>
      <p:sp>
        <p:nvSpPr>
          <p:cNvPr id="474" name="Shape 474"/>
          <p:cNvSpPr/>
          <p:nvPr/>
        </p:nvSpPr>
        <p:spPr>
          <a:xfrm>
            <a:off x="580885" y="76200"/>
            <a:ext cx="7982249" cy="70788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000" u="none" cap="none" strike="noStrike">
                <a:solidFill>
                  <a:srgbClr val="002060"/>
                </a:solidFill>
                <a:latin typeface="Source Sans Pro"/>
                <a:ea typeface="Source Sans Pro"/>
                <a:cs typeface="Source Sans Pro"/>
                <a:sym typeface="Source Sans Pro"/>
              </a:rPr>
              <a:t>Setting up your Grant/Project Folder</a:t>
            </a:r>
          </a:p>
        </p:txBody>
      </p:sp>
      <p:pic>
        <p:nvPicPr>
          <p:cNvPr id="475" name="Shape 475"/>
          <p:cNvPicPr preferRelativeResize="0"/>
          <p:nvPr/>
        </p:nvPicPr>
        <p:blipFill rotWithShape="1">
          <a:blip r:embed="rId3">
            <a:alphaModFix/>
          </a:blip>
          <a:srcRect b="0" l="17925" r="8561" t="0"/>
          <a:stretch/>
        </p:blipFill>
        <p:spPr>
          <a:xfrm>
            <a:off x="457200" y="1066800"/>
            <a:ext cx="4108010" cy="4190999"/>
          </a:xfrm>
          <a:prstGeom prst="rect">
            <a:avLst/>
          </a:prstGeom>
          <a:noFill/>
          <a:ln>
            <a:noFill/>
          </a:ln>
        </p:spPr>
      </p:pic>
      <p:sp>
        <p:nvSpPr>
          <p:cNvPr id="476" name="Shape 476"/>
          <p:cNvSpPr txBox="1"/>
          <p:nvPr/>
        </p:nvSpPr>
        <p:spPr>
          <a:xfrm>
            <a:off x="5105400" y="1752600"/>
            <a:ext cx="3457735" cy="184665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2000" u="none" cap="none" strike="noStrike">
                <a:solidFill>
                  <a:schemeClr val="dk1"/>
                </a:solidFill>
                <a:latin typeface="Source Sans Pro"/>
                <a:ea typeface="Source Sans Pro"/>
                <a:cs typeface="Source Sans Pro"/>
                <a:sym typeface="Source Sans Pro"/>
              </a:rPr>
              <a:t> Use a 6 part classification folder as a grant/project folder. I have found that this style works the best.  </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None/>
            </a:pPr>
            <a:r>
              <a:t/>
            </a:r>
            <a:endParaRPr b="0" baseline="0" i="0" sz="1800" u="none" cap="none" strike="noStrike">
              <a:solidFill>
                <a:schemeClr val="dk1"/>
              </a:solidFill>
              <a:latin typeface="Source Sans Pro"/>
              <a:ea typeface="Source Sans Pro"/>
              <a:cs typeface="Source Sans Pro"/>
              <a:sym typeface="Source Sans Pro"/>
            </a:endParaRPr>
          </a:p>
        </p:txBody>
      </p:sp>
    </p:spTree>
  </p:cSld>
  <p:clrMapOvr>
    <a:masterClrMapping/>
  </p:clrMapOvr>
  <p:transition spd="slow">
    <p:cut/>
  </p:transition>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0" name="Shape 480"/>
        <p:cNvGrpSpPr/>
        <p:nvPr/>
      </p:nvGrpSpPr>
      <p:grpSpPr>
        <a:xfrm>
          <a:off x="0" y="0"/>
          <a:ext cx="0" cy="0"/>
          <a:chOff x="0" y="0"/>
          <a:chExt cx="0" cy="0"/>
        </a:xfrm>
      </p:grpSpPr>
      <p:pic>
        <p:nvPicPr>
          <p:cNvPr id="481" name="Shape 481"/>
          <p:cNvPicPr preferRelativeResize="0"/>
          <p:nvPr/>
        </p:nvPicPr>
        <p:blipFill rotWithShape="1">
          <a:blip r:embed="rId3">
            <a:alphaModFix/>
          </a:blip>
          <a:srcRect b="12607" l="0" r="0" t="6864"/>
          <a:stretch/>
        </p:blipFill>
        <p:spPr>
          <a:xfrm>
            <a:off x="1676400" y="266322"/>
            <a:ext cx="5867400" cy="3543678"/>
          </a:xfrm>
          <a:prstGeom prst="rect">
            <a:avLst/>
          </a:prstGeom>
          <a:noFill/>
          <a:ln>
            <a:noFill/>
          </a:ln>
        </p:spPr>
      </p:pic>
      <p:sp>
        <p:nvSpPr>
          <p:cNvPr id="482" name="Shape 482"/>
          <p:cNvSpPr txBox="1"/>
          <p:nvPr/>
        </p:nvSpPr>
        <p:spPr>
          <a:xfrm>
            <a:off x="810718" y="4419600"/>
            <a:ext cx="7543800" cy="2308323"/>
          </a:xfrm>
          <a:prstGeom prst="rect">
            <a:avLst/>
          </a:prstGeom>
          <a:noFill/>
          <a:ln>
            <a:noFill/>
          </a:ln>
        </p:spPr>
        <p:txBody>
          <a:bodyPr anchorCtr="0" anchor="t" bIns="45700" lIns="91425" rIns="91425" tIns="45700">
            <a:noAutofit/>
          </a:bodyPr>
          <a:lstStyle/>
          <a:p>
            <a:pPr indent="-342900" lvl="0" marL="342900" marR="0" rtl="0" algn="l">
              <a:spcBef>
                <a:spcPts val="0"/>
              </a:spcBef>
              <a:buClr>
                <a:srgbClr val="000000"/>
              </a:buClr>
              <a:buSzPct val="100000"/>
              <a:buFont typeface="Noto Symbol"/>
              <a:buChar char="➢"/>
            </a:pPr>
            <a:r>
              <a:rPr b="0" baseline="0" i="0" lang="en-US" sz="1800" u="none" cap="none" strike="noStrike">
                <a:solidFill>
                  <a:srgbClr val="000000"/>
                </a:solidFill>
                <a:latin typeface="Source Sans Pro"/>
                <a:ea typeface="Source Sans Pro"/>
                <a:cs typeface="Source Sans Pro"/>
                <a:sym typeface="Source Sans Pro"/>
              </a:rPr>
              <a:t>First Section = Applications and Contracts with grantor (if contracts with grantor are modified those also go here) I separate out with post it notes or colored paper.</a:t>
            </a:r>
          </a:p>
          <a:p>
            <a:pPr indent="0" lvl="0" marL="0" marR="0" rtl="0" algn="l">
              <a:spcBef>
                <a:spcPts val="0"/>
              </a:spcBef>
              <a:buNone/>
            </a:pPr>
            <a:r>
              <a:t/>
            </a:r>
            <a:endParaRPr b="0" baseline="0" i="0" sz="1800" u="none" cap="none" strike="noStrike">
              <a:solidFill>
                <a:srgbClr val="000000"/>
              </a:solidFill>
              <a:latin typeface="Source Sans Pro"/>
              <a:ea typeface="Source Sans Pro"/>
              <a:cs typeface="Source Sans Pro"/>
              <a:sym typeface="Source Sans Pro"/>
            </a:endParaRPr>
          </a:p>
          <a:p>
            <a:pPr indent="-342900" lvl="0" marL="342900" marR="0" rtl="0" algn="l">
              <a:spcBef>
                <a:spcPts val="0"/>
              </a:spcBef>
              <a:buClr>
                <a:srgbClr val="000000"/>
              </a:buClr>
              <a:buSzPct val="100000"/>
              <a:buFont typeface="Noto Symbol"/>
              <a:buChar char="➢"/>
            </a:pPr>
            <a:r>
              <a:rPr b="0" baseline="0" i="0" lang="en-US" sz="1800" u="none" cap="none" strike="noStrike">
                <a:solidFill>
                  <a:srgbClr val="000000"/>
                </a:solidFill>
                <a:latin typeface="Source Sans Pro"/>
                <a:ea typeface="Source Sans Pro"/>
                <a:cs typeface="Source Sans Pro"/>
                <a:sym typeface="Source Sans Pro"/>
              </a:rPr>
              <a:t>Second Section = Contracts with independent contractors and insurance documents, bond documents, W-9 Forms need to be obtained form the contractor but put in a secured folder. (if contracts with contractors are modified those also go here)</a:t>
            </a:r>
          </a:p>
        </p:txBody>
      </p:sp>
      <p:sp>
        <p:nvSpPr>
          <p:cNvPr id="483" name="Shape 483"/>
          <p:cNvSpPr txBox="1"/>
          <p:nvPr/>
        </p:nvSpPr>
        <p:spPr>
          <a:xfrm>
            <a:off x="1828800" y="3810000"/>
            <a:ext cx="1676399" cy="33855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First Section</a:t>
            </a:r>
          </a:p>
        </p:txBody>
      </p:sp>
      <p:sp>
        <p:nvSpPr>
          <p:cNvPr id="484" name="Shape 484"/>
          <p:cNvSpPr txBox="1"/>
          <p:nvPr/>
        </p:nvSpPr>
        <p:spPr>
          <a:xfrm>
            <a:off x="5410200" y="3803012"/>
            <a:ext cx="1676399" cy="33855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Second Section</a:t>
            </a:r>
          </a:p>
        </p:txBody>
      </p:sp>
    </p:spTree>
  </p:cSld>
  <p:clrMapOvr>
    <a:masterClrMapping/>
  </p:clrMapOvr>
  <p:transition spd="slow">
    <p:cut/>
  </p:transition>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8" name="Shape 488"/>
        <p:cNvGrpSpPr/>
        <p:nvPr/>
      </p:nvGrpSpPr>
      <p:grpSpPr>
        <a:xfrm>
          <a:off x="0" y="0"/>
          <a:ext cx="0" cy="0"/>
          <a:chOff x="0" y="0"/>
          <a:chExt cx="0" cy="0"/>
        </a:xfrm>
      </p:grpSpPr>
      <p:sp>
        <p:nvSpPr>
          <p:cNvPr id="489" name="Shape 489"/>
          <p:cNvSpPr txBox="1"/>
          <p:nvPr/>
        </p:nvSpPr>
        <p:spPr>
          <a:xfrm>
            <a:off x="741629" y="4648200"/>
            <a:ext cx="7543800" cy="2031325"/>
          </a:xfrm>
          <a:prstGeom prst="rect">
            <a:avLst/>
          </a:prstGeom>
          <a:noFill/>
          <a:ln>
            <a:noFill/>
          </a:ln>
        </p:spPr>
        <p:txBody>
          <a:bodyPr anchorCtr="0" anchor="t" bIns="45700" lIns="91425" rIns="91425" tIns="45700">
            <a:noAutofit/>
          </a:bodyPr>
          <a:lstStyle/>
          <a:p>
            <a:pPr indent="-342900" lvl="0" marL="342900" marR="0" rtl="0" algn="l">
              <a:spcBef>
                <a:spcPts val="0"/>
              </a:spcBef>
              <a:buClr>
                <a:srgbClr val="000000"/>
              </a:buClr>
              <a:buSzPct val="100000"/>
              <a:buFont typeface="Noto Symbol"/>
              <a:buChar char="➢"/>
            </a:pPr>
            <a:r>
              <a:rPr b="0" baseline="0" i="0" lang="en-US" sz="1800" u="none" cap="none" strike="noStrike">
                <a:solidFill>
                  <a:srgbClr val="000000"/>
                </a:solidFill>
                <a:latin typeface="Source Sans Pro"/>
                <a:ea typeface="Source Sans Pro"/>
                <a:cs typeface="Source Sans Pro"/>
                <a:sym typeface="Source Sans Pro"/>
              </a:rPr>
              <a:t>Third Section = Financial documents and billing information (also in-kind match can be put here)</a:t>
            </a:r>
          </a:p>
          <a:p>
            <a:pPr indent="-228600" lvl="0" marL="342900" marR="0" rtl="0" algn="l">
              <a:spcBef>
                <a:spcPts val="0"/>
              </a:spcBef>
              <a:buClr>
                <a:schemeClr val="dk1"/>
              </a:buClr>
              <a:buFont typeface="Noto Symbol"/>
              <a:buNone/>
            </a:pPr>
            <a:r>
              <a:t/>
            </a:r>
            <a:endParaRPr b="0" baseline="0" i="0" sz="1800" u="none" cap="none" strike="noStrike">
              <a:solidFill>
                <a:srgbClr val="000000"/>
              </a:solidFill>
              <a:latin typeface="Source Sans Pro"/>
              <a:ea typeface="Source Sans Pro"/>
              <a:cs typeface="Source Sans Pro"/>
              <a:sym typeface="Source Sans Pro"/>
            </a:endParaRPr>
          </a:p>
          <a:p>
            <a:pPr indent="-342900" lvl="0" marL="342900" marR="0" rtl="0" algn="l">
              <a:spcBef>
                <a:spcPts val="0"/>
              </a:spcBef>
              <a:buClr>
                <a:srgbClr val="000000"/>
              </a:buClr>
              <a:buSzPct val="100000"/>
              <a:buFont typeface="Noto Symbol"/>
              <a:buChar char="➢"/>
            </a:pPr>
            <a:r>
              <a:rPr b="0" baseline="0" i="0" lang="en-US" sz="1800" u="none" cap="none" strike="noStrike">
                <a:solidFill>
                  <a:srgbClr val="000000"/>
                </a:solidFill>
                <a:latin typeface="Source Sans Pro"/>
                <a:ea typeface="Source Sans Pro"/>
                <a:cs typeface="Source Sans Pro"/>
                <a:sym typeface="Source Sans Pro"/>
              </a:rPr>
              <a:t>Fourth Section = Reporting to the Grantor (I personally don’t use this section as well as I should as I keep my in a separate folder based on Fiscal Year, and my financial report and progress reports get put togehter) </a:t>
            </a:r>
            <a:r>
              <a:rPr b="0" baseline="0" i="1" lang="en-US" sz="1800" u="none" cap="none" strike="noStrike">
                <a:solidFill>
                  <a:srgbClr val="000000"/>
                </a:solidFill>
                <a:latin typeface="Source Sans Pro"/>
                <a:ea typeface="Source Sans Pro"/>
                <a:cs typeface="Source Sans Pro"/>
                <a:sym typeface="Source Sans Pro"/>
              </a:rPr>
              <a:t>You do what is best for you</a:t>
            </a:r>
            <a:r>
              <a:rPr b="0" baseline="0" i="0" lang="en-US" sz="1800" u="none" cap="none" strike="noStrike">
                <a:solidFill>
                  <a:srgbClr val="000000"/>
                </a:solidFill>
                <a:latin typeface="Source Sans Pro"/>
                <a:ea typeface="Source Sans Pro"/>
                <a:cs typeface="Source Sans Pro"/>
                <a:sym typeface="Source Sans Pro"/>
              </a:rPr>
              <a:t>.</a:t>
            </a:r>
          </a:p>
        </p:txBody>
      </p:sp>
      <p:sp>
        <p:nvSpPr>
          <p:cNvPr id="490" name="Shape 490"/>
          <p:cNvSpPr txBox="1"/>
          <p:nvPr/>
        </p:nvSpPr>
        <p:spPr>
          <a:xfrm>
            <a:off x="1828800" y="3810000"/>
            <a:ext cx="1676399" cy="33855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Third Section</a:t>
            </a:r>
          </a:p>
        </p:txBody>
      </p:sp>
      <p:sp>
        <p:nvSpPr>
          <p:cNvPr id="491" name="Shape 491"/>
          <p:cNvSpPr txBox="1"/>
          <p:nvPr/>
        </p:nvSpPr>
        <p:spPr>
          <a:xfrm>
            <a:off x="5257800" y="3810000"/>
            <a:ext cx="1676399" cy="33855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Fourth Section</a:t>
            </a:r>
          </a:p>
        </p:txBody>
      </p:sp>
      <p:pic>
        <p:nvPicPr>
          <p:cNvPr id="492" name="Shape 492"/>
          <p:cNvPicPr preferRelativeResize="0"/>
          <p:nvPr/>
        </p:nvPicPr>
        <p:blipFill rotWithShape="1">
          <a:blip r:embed="rId3">
            <a:alphaModFix/>
          </a:blip>
          <a:srcRect b="13399" l="0" r="0" t="9505"/>
          <a:stretch/>
        </p:blipFill>
        <p:spPr>
          <a:xfrm>
            <a:off x="1506775" y="228600"/>
            <a:ext cx="6054247" cy="3500672"/>
          </a:xfrm>
          <a:prstGeom prst="rect">
            <a:avLst/>
          </a:prstGeom>
          <a:noFill/>
          <a:ln>
            <a:noFill/>
          </a:ln>
        </p:spPr>
      </p:pic>
    </p:spTree>
  </p:cSld>
  <p:clrMapOvr>
    <a:masterClrMapping/>
  </p:clrMapOvr>
  <p:transition spd="slow">
    <p:cut/>
  </p:transition>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6" name="Shape 496"/>
        <p:cNvGrpSpPr/>
        <p:nvPr/>
      </p:nvGrpSpPr>
      <p:grpSpPr>
        <a:xfrm>
          <a:off x="0" y="0"/>
          <a:ext cx="0" cy="0"/>
          <a:chOff x="0" y="0"/>
          <a:chExt cx="0" cy="0"/>
        </a:xfrm>
      </p:grpSpPr>
      <p:sp>
        <p:nvSpPr>
          <p:cNvPr id="497" name="Shape 497"/>
          <p:cNvSpPr txBox="1"/>
          <p:nvPr/>
        </p:nvSpPr>
        <p:spPr>
          <a:xfrm>
            <a:off x="1828800" y="3810000"/>
            <a:ext cx="1676399" cy="33855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Fifth Section</a:t>
            </a:r>
          </a:p>
        </p:txBody>
      </p:sp>
      <p:sp>
        <p:nvSpPr>
          <p:cNvPr id="498" name="Shape 498"/>
          <p:cNvSpPr txBox="1"/>
          <p:nvPr/>
        </p:nvSpPr>
        <p:spPr>
          <a:xfrm>
            <a:off x="5257800" y="3810000"/>
            <a:ext cx="1676399" cy="338554"/>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Sixth Section</a:t>
            </a:r>
          </a:p>
        </p:txBody>
      </p:sp>
      <p:pic>
        <p:nvPicPr>
          <p:cNvPr id="499" name="Shape 499"/>
          <p:cNvPicPr preferRelativeResize="0"/>
          <p:nvPr/>
        </p:nvPicPr>
        <p:blipFill rotWithShape="1">
          <a:blip r:embed="rId3">
            <a:alphaModFix/>
          </a:blip>
          <a:srcRect b="13684" l="0" r="0" t="9505"/>
          <a:stretch/>
        </p:blipFill>
        <p:spPr>
          <a:xfrm>
            <a:off x="1360637" y="215713"/>
            <a:ext cx="6106962" cy="3518085"/>
          </a:xfrm>
          <a:prstGeom prst="rect">
            <a:avLst/>
          </a:prstGeom>
          <a:noFill/>
          <a:ln>
            <a:noFill/>
          </a:ln>
        </p:spPr>
      </p:pic>
      <p:sp>
        <p:nvSpPr>
          <p:cNvPr id="500" name="Shape 500"/>
          <p:cNvSpPr txBox="1"/>
          <p:nvPr/>
        </p:nvSpPr>
        <p:spPr>
          <a:xfrm>
            <a:off x="990600" y="4572000"/>
            <a:ext cx="7543800" cy="1015662"/>
          </a:xfrm>
          <a:prstGeom prst="rect">
            <a:avLst/>
          </a:prstGeom>
          <a:noFill/>
          <a:ln>
            <a:noFill/>
          </a:ln>
        </p:spPr>
        <p:txBody>
          <a:bodyPr anchorCtr="0" anchor="t" bIns="45700" lIns="91425" rIns="91425" tIns="45700">
            <a:noAutofit/>
          </a:bodyPr>
          <a:lstStyle/>
          <a:p>
            <a:pPr indent="-342900" lvl="0" marL="342900" marR="0" rtl="0" algn="l">
              <a:spcBef>
                <a:spcPts val="0"/>
              </a:spcBef>
              <a:buClr>
                <a:srgbClr val="000000"/>
              </a:buClr>
              <a:buSzPct val="100000"/>
              <a:buFont typeface="Noto Symbol"/>
              <a:buChar char="➢"/>
            </a:pPr>
            <a:r>
              <a:rPr b="0" baseline="0" i="0" lang="en-US" sz="2000" u="none" cap="none" strike="noStrike">
                <a:solidFill>
                  <a:srgbClr val="000000"/>
                </a:solidFill>
                <a:latin typeface="Source Sans Pro"/>
                <a:ea typeface="Source Sans Pro"/>
                <a:cs typeface="Source Sans Pro"/>
                <a:sym typeface="Source Sans Pro"/>
              </a:rPr>
              <a:t>Fifth Section = Product and services information</a:t>
            </a:r>
          </a:p>
          <a:p>
            <a:pPr indent="-215900" lvl="0" marL="342900" marR="0" rtl="0" algn="l">
              <a:spcBef>
                <a:spcPts val="0"/>
              </a:spcBef>
              <a:buClr>
                <a:schemeClr val="dk1"/>
              </a:buClr>
              <a:buFont typeface="Noto Symbol"/>
              <a:buNone/>
            </a:pPr>
            <a:r>
              <a:t/>
            </a:r>
            <a:endParaRPr b="0" baseline="0" i="0" sz="2000" u="none" cap="none" strike="noStrike">
              <a:solidFill>
                <a:srgbClr val="000000"/>
              </a:solidFill>
              <a:latin typeface="Source Sans Pro"/>
              <a:ea typeface="Source Sans Pro"/>
              <a:cs typeface="Source Sans Pro"/>
              <a:sym typeface="Source Sans Pro"/>
            </a:endParaRPr>
          </a:p>
          <a:p>
            <a:pPr indent="-342900" lvl="0" marL="342900" marR="0" rtl="0" algn="l">
              <a:spcBef>
                <a:spcPts val="0"/>
              </a:spcBef>
              <a:buClr>
                <a:srgbClr val="000000"/>
              </a:buClr>
              <a:buSzPct val="100000"/>
              <a:buFont typeface="Noto Symbol"/>
              <a:buChar char="➢"/>
            </a:pPr>
            <a:r>
              <a:rPr b="0" baseline="0" i="0" lang="en-US" sz="2000" u="none" cap="none" strike="noStrike">
                <a:solidFill>
                  <a:srgbClr val="000000"/>
                </a:solidFill>
                <a:latin typeface="Source Sans Pro"/>
                <a:ea typeface="Source Sans Pro"/>
                <a:cs typeface="Source Sans Pro"/>
                <a:sym typeface="Source Sans Pro"/>
              </a:rPr>
              <a:t>Sixth Section = Correspondence in regards to the project</a:t>
            </a:r>
          </a:p>
        </p:txBody>
      </p:sp>
    </p:spTree>
  </p:cSld>
  <p:clrMapOvr>
    <a:masterClrMapping/>
  </p:clrMapOvr>
  <p:transition spd="slow">
    <p:cut/>
  </p:transition>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04" name="Shape 504"/>
        <p:cNvGrpSpPr/>
        <p:nvPr/>
      </p:nvGrpSpPr>
      <p:grpSpPr>
        <a:xfrm>
          <a:off x="0" y="0"/>
          <a:ext cx="0" cy="0"/>
          <a:chOff x="0" y="0"/>
          <a:chExt cx="0" cy="0"/>
        </a:xfrm>
      </p:grpSpPr>
      <p:pic>
        <p:nvPicPr>
          <p:cNvPr id="505" name="Shape 505"/>
          <p:cNvPicPr preferRelativeResize="0"/>
          <p:nvPr/>
        </p:nvPicPr>
        <p:blipFill rotWithShape="1">
          <a:blip r:embed="rId3">
            <a:alphaModFix/>
          </a:blip>
          <a:srcRect b="3750" l="19584" r="15625" t="2361"/>
          <a:stretch/>
        </p:blipFill>
        <p:spPr>
          <a:xfrm>
            <a:off x="380998" y="457200"/>
            <a:ext cx="4419600" cy="5105399"/>
          </a:xfrm>
          <a:prstGeom prst="rect">
            <a:avLst/>
          </a:prstGeom>
          <a:noFill/>
          <a:ln>
            <a:noFill/>
          </a:ln>
        </p:spPr>
      </p:pic>
      <p:sp>
        <p:nvSpPr>
          <p:cNvPr id="506" name="Shape 506"/>
          <p:cNvSpPr txBox="1"/>
          <p:nvPr/>
        </p:nvSpPr>
        <p:spPr>
          <a:xfrm>
            <a:off x="4943475" y="1752600"/>
            <a:ext cx="3657600" cy="193899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2400" u="none" cap="none" strike="noStrike">
                <a:solidFill>
                  <a:schemeClr val="dk1"/>
                </a:solidFill>
                <a:latin typeface="Source Sans Pro"/>
                <a:ea typeface="Source Sans Pro"/>
                <a:cs typeface="Source Sans Pro"/>
                <a:sym typeface="Source Sans Pro"/>
              </a:rPr>
              <a:t>You can also use a tri-fold folder with fasteners and use colored paper and post it flags to separate the sections</a:t>
            </a:r>
            <a:r>
              <a:rPr b="0" baseline="0" i="0" lang="en-US" sz="1800" u="none" cap="none" strike="noStrike">
                <a:solidFill>
                  <a:schemeClr val="dk1"/>
                </a:solidFill>
                <a:latin typeface="Source Sans Pro"/>
                <a:ea typeface="Source Sans Pro"/>
                <a:cs typeface="Source Sans Pro"/>
                <a:sym typeface="Source Sans Pro"/>
              </a:rPr>
              <a:t>.</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6" name="Shape 136"/>
        <p:cNvGrpSpPr/>
        <p:nvPr/>
      </p:nvGrpSpPr>
      <p:grpSpPr>
        <a:xfrm>
          <a:off x="0" y="0"/>
          <a:ext cx="0" cy="0"/>
          <a:chOff x="0" y="0"/>
          <a:chExt cx="0" cy="0"/>
        </a:xfrm>
      </p:grpSpPr>
      <p:sp>
        <p:nvSpPr>
          <p:cNvPr id="137" name="Shape 137"/>
          <p:cNvSpPr/>
          <p:nvPr/>
        </p:nvSpPr>
        <p:spPr>
          <a:xfrm>
            <a:off x="2209800" y="228600"/>
            <a:ext cx="4537716"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9EC8FF"/>
                </a:solidFill>
                <a:latin typeface="Source Sans Pro"/>
                <a:ea typeface="Source Sans Pro"/>
                <a:cs typeface="Source Sans Pro"/>
                <a:sym typeface="Source Sans Pro"/>
              </a:rPr>
              <a:t>Proposal Types</a:t>
            </a:r>
          </a:p>
        </p:txBody>
      </p:sp>
      <p:sp>
        <p:nvSpPr>
          <p:cNvPr id="138" name="Shape 138"/>
          <p:cNvSpPr txBox="1"/>
          <p:nvPr/>
        </p:nvSpPr>
        <p:spPr>
          <a:xfrm>
            <a:off x="1371600" y="2667000"/>
            <a:ext cx="6400799" cy="1938991"/>
          </a:xfrm>
          <a:prstGeom prst="rect">
            <a:avLst/>
          </a:prstGeom>
          <a:noFill/>
          <a:ln>
            <a:noFill/>
          </a:ln>
        </p:spPr>
        <p:txBody>
          <a:bodyPr anchorCtr="0" anchor="t" bIns="45700" lIns="91425" rIns="91425" tIns="45700">
            <a:noAutofit/>
          </a:bodyPr>
          <a:lstStyle/>
          <a:p>
            <a:pPr indent="-457200" lvl="0" marL="457200" marR="0" rtl="0" algn="l">
              <a:lnSpc>
                <a:spcPct val="250000"/>
              </a:lnSpc>
              <a:spcBef>
                <a:spcPts val="0"/>
              </a:spcBef>
              <a:buClr>
                <a:schemeClr val="dk1"/>
              </a:buClr>
              <a:buSzPct val="100000"/>
              <a:buFont typeface="Souce Sans Pro"/>
              <a:buAutoNum type="arabicParenR"/>
            </a:pPr>
            <a:r>
              <a:rPr b="0" baseline="0" i="0" lang="en-US" sz="2400" u="none" cap="none" strike="noStrike">
                <a:solidFill>
                  <a:schemeClr val="dk1"/>
                </a:solidFill>
                <a:latin typeface="Source Sans Pro"/>
                <a:ea typeface="Source Sans Pro"/>
                <a:cs typeface="Source Sans Pro"/>
                <a:sym typeface="Source Sans Pro"/>
              </a:rPr>
              <a:t>Long Proposals to government agencies</a:t>
            </a:r>
          </a:p>
          <a:p>
            <a:pPr indent="-457200" lvl="0" marL="457200" marR="0" rtl="0" algn="l">
              <a:lnSpc>
                <a:spcPct val="250000"/>
              </a:lnSpc>
              <a:spcBef>
                <a:spcPts val="0"/>
              </a:spcBef>
              <a:buClr>
                <a:schemeClr val="dk1"/>
              </a:buClr>
              <a:buSzPct val="100000"/>
              <a:buFont typeface="Souce Sans Pro"/>
              <a:buAutoNum type="arabicParenR"/>
            </a:pPr>
            <a:r>
              <a:rPr b="0" baseline="0" i="0" lang="en-US" sz="2400" u="none" cap="none" strike="noStrike">
                <a:solidFill>
                  <a:schemeClr val="dk1"/>
                </a:solidFill>
                <a:latin typeface="Source Sans Pro"/>
                <a:ea typeface="Source Sans Pro"/>
                <a:cs typeface="Source Sans Pro"/>
                <a:sym typeface="Source Sans Pro"/>
              </a:rPr>
              <a:t>Short Letter Proposals to private sponsors</a:t>
            </a:r>
          </a:p>
        </p:txBody>
      </p:sp>
      <p:sp>
        <p:nvSpPr>
          <p:cNvPr id="139" name="Shape 139"/>
          <p:cNvSpPr txBox="1"/>
          <p:nvPr/>
        </p:nvSpPr>
        <p:spPr>
          <a:xfrm>
            <a:off x="2209800" y="1632466"/>
            <a:ext cx="4648199" cy="52321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2800" u="none" cap="none" strike="noStrike">
                <a:solidFill>
                  <a:schemeClr val="dk1"/>
                </a:solidFill>
                <a:latin typeface="Source Sans Pro"/>
                <a:ea typeface="Source Sans Pro"/>
                <a:cs typeface="Source Sans Pro"/>
                <a:sym typeface="Source Sans Pro"/>
              </a:rPr>
              <a:t>There are basically 2 types </a:t>
            </a:r>
          </a:p>
        </p:txBody>
      </p:sp>
    </p:spTree>
  </p:cSld>
  <p:clrMapOvr>
    <a:masterClrMapping/>
  </p:clrMapOvr>
  <p:transition spd="slow">
    <p:cut/>
  </p:transition>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0" name="Shape 510"/>
        <p:cNvGrpSpPr/>
        <p:nvPr/>
      </p:nvGrpSpPr>
      <p:grpSpPr>
        <a:xfrm>
          <a:off x="0" y="0"/>
          <a:ext cx="0" cy="0"/>
          <a:chOff x="0" y="0"/>
          <a:chExt cx="0" cy="0"/>
        </a:xfrm>
      </p:grpSpPr>
      <p:pic>
        <p:nvPicPr>
          <p:cNvPr id="511" name="Shape 511"/>
          <p:cNvPicPr preferRelativeResize="0"/>
          <p:nvPr/>
        </p:nvPicPr>
        <p:blipFill rotWithShape="1">
          <a:blip r:embed="rId3">
            <a:alphaModFix/>
          </a:blip>
          <a:srcRect b="21249" l="7708" r="1354" t="25000"/>
          <a:stretch/>
        </p:blipFill>
        <p:spPr>
          <a:xfrm>
            <a:off x="1066800" y="228600"/>
            <a:ext cx="7086600" cy="3141481"/>
          </a:xfrm>
          <a:prstGeom prst="rect">
            <a:avLst/>
          </a:prstGeom>
          <a:noFill/>
          <a:ln>
            <a:noFill/>
          </a:ln>
        </p:spPr>
      </p:pic>
      <p:sp>
        <p:nvSpPr>
          <p:cNvPr id="512" name="Shape 512"/>
          <p:cNvSpPr txBox="1"/>
          <p:nvPr/>
        </p:nvSpPr>
        <p:spPr>
          <a:xfrm>
            <a:off x="1419225" y="1799341"/>
            <a:ext cx="1904999" cy="369332"/>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Section One</a:t>
            </a:r>
          </a:p>
        </p:txBody>
      </p:sp>
      <p:sp>
        <p:nvSpPr>
          <p:cNvPr id="513" name="Shape 513"/>
          <p:cNvSpPr txBox="1"/>
          <p:nvPr/>
        </p:nvSpPr>
        <p:spPr>
          <a:xfrm>
            <a:off x="3648075" y="1752600"/>
            <a:ext cx="1904999" cy="369332"/>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Section Two</a:t>
            </a:r>
          </a:p>
        </p:txBody>
      </p:sp>
      <p:sp>
        <p:nvSpPr>
          <p:cNvPr id="514" name="Shape 514"/>
          <p:cNvSpPr txBox="1"/>
          <p:nvPr/>
        </p:nvSpPr>
        <p:spPr>
          <a:xfrm>
            <a:off x="5867400" y="1752600"/>
            <a:ext cx="1904999" cy="369332"/>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Section Three</a:t>
            </a:r>
          </a:p>
        </p:txBody>
      </p:sp>
      <p:sp>
        <p:nvSpPr>
          <p:cNvPr id="515" name="Shape 515"/>
          <p:cNvSpPr txBox="1"/>
          <p:nvPr/>
        </p:nvSpPr>
        <p:spPr>
          <a:xfrm>
            <a:off x="1066800" y="3581400"/>
            <a:ext cx="7315200" cy="2893100"/>
          </a:xfrm>
          <a:prstGeom prst="rect">
            <a:avLst/>
          </a:prstGeom>
          <a:noFill/>
          <a:ln>
            <a:noFill/>
          </a:ln>
        </p:spPr>
        <p:txBody>
          <a:bodyPr anchorCtr="0" anchor="t" bIns="45700" lIns="91425" rIns="91425" tIns="45700">
            <a:noAutofit/>
          </a:bodyPr>
          <a:lstStyle/>
          <a:p>
            <a:pPr indent="-342900" lvl="0" marL="342900" marR="0" rtl="0" algn="l">
              <a:spcBef>
                <a:spcPts val="0"/>
              </a:spcBef>
              <a:spcAft>
                <a:spcPts val="0"/>
              </a:spcAft>
              <a:buClr>
                <a:srgbClr val="000000"/>
              </a:buClr>
              <a:buSzPct val="100000"/>
              <a:buFont typeface="Noto Symbol"/>
              <a:buChar char="➢"/>
            </a:pPr>
            <a:r>
              <a:rPr b="1" baseline="0" i="0" lang="en-US" sz="1800" u="none" cap="none" strike="noStrike">
                <a:solidFill>
                  <a:srgbClr val="000000"/>
                </a:solidFill>
                <a:latin typeface="Times New Roman"/>
                <a:ea typeface="Times New Roman"/>
                <a:cs typeface="Times New Roman"/>
                <a:sym typeface="Times New Roman"/>
              </a:rPr>
              <a:t>Section One = Contracts  </a:t>
            </a:r>
            <a:r>
              <a:rPr b="0" baseline="0" i="0" lang="en-US" sz="1600" u="none" cap="none" strike="noStrike">
                <a:solidFill>
                  <a:srgbClr val="000000"/>
                </a:solidFill>
                <a:latin typeface="Times New Roman"/>
                <a:ea typeface="Times New Roman"/>
                <a:cs typeface="Times New Roman"/>
                <a:sym typeface="Times New Roman"/>
              </a:rPr>
              <a:t>Applications/Contracts with grantor (if contracts with grantor are modified those also go here)  separated out with post it notes. Then a piece of colored paper the to separate out the contracts with independent contractors and insurance documents (if contracts with contractors are modified those also go here)</a:t>
            </a:r>
          </a:p>
          <a:p>
            <a:pPr indent="-342900" lvl="0" marL="342900" marR="0" rtl="0" algn="l">
              <a:spcBef>
                <a:spcPts val="0"/>
              </a:spcBef>
              <a:spcAft>
                <a:spcPts val="0"/>
              </a:spcAft>
              <a:buClr>
                <a:srgbClr val="000000"/>
              </a:buClr>
              <a:buSzPct val="100000"/>
              <a:buFont typeface="Noto Symbol"/>
              <a:buChar char="➢"/>
            </a:pPr>
            <a:r>
              <a:rPr b="1" baseline="0" i="0" lang="en-US" sz="1800" u="none" cap="none" strike="noStrike">
                <a:solidFill>
                  <a:srgbClr val="000000"/>
                </a:solidFill>
                <a:latin typeface="Times New Roman"/>
                <a:ea typeface="Times New Roman"/>
                <a:cs typeface="Times New Roman"/>
                <a:sym typeface="Times New Roman"/>
              </a:rPr>
              <a:t>Section Two =Reporting  </a:t>
            </a:r>
            <a:r>
              <a:rPr b="0" baseline="0" i="0" lang="en-US" sz="1600" u="none" cap="none" strike="noStrike">
                <a:solidFill>
                  <a:srgbClr val="000000"/>
                </a:solidFill>
                <a:latin typeface="Times New Roman"/>
                <a:ea typeface="Times New Roman"/>
                <a:cs typeface="Times New Roman"/>
                <a:sym typeface="Times New Roman"/>
              </a:rPr>
              <a:t>Financial documents and billing information (also in-kind match can be put here)</a:t>
            </a:r>
            <a:r>
              <a:rPr b="0" baseline="0" i="0" lang="en-US" sz="1600" u="none" cap="none" strike="noStrike">
                <a:solidFill>
                  <a:schemeClr val="dk1"/>
                </a:solidFill>
                <a:latin typeface="Times New Roman"/>
                <a:ea typeface="Times New Roman"/>
                <a:cs typeface="Times New Roman"/>
                <a:sym typeface="Times New Roman"/>
              </a:rPr>
              <a:t> </a:t>
            </a:r>
            <a:r>
              <a:rPr b="0" baseline="0" i="0" lang="en-US" sz="1600" u="none" cap="none" strike="noStrike">
                <a:solidFill>
                  <a:srgbClr val="000000"/>
                </a:solidFill>
                <a:latin typeface="Times New Roman"/>
                <a:ea typeface="Times New Roman"/>
                <a:cs typeface="Times New Roman"/>
                <a:sym typeface="Times New Roman"/>
              </a:rPr>
              <a:t>Progress reports to the Grantor or any other reporting go here and are separated with post it flags.</a:t>
            </a:r>
          </a:p>
          <a:p>
            <a:pPr indent="-342900" lvl="0" marL="342900" marR="0" rtl="0" algn="l">
              <a:spcBef>
                <a:spcPts val="0"/>
              </a:spcBef>
              <a:spcAft>
                <a:spcPts val="0"/>
              </a:spcAft>
              <a:buClr>
                <a:srgbClr val="000000"/>
              </a:buClr>
              <a:buSzPct val="100000"/>
              <a:buFont typeface="Noto Symbol"/>
              <a:buChar char="➢"/>
            </a:pPr>
            <a:r>
              <a:rPr b="1" baseline="0" i="0" lang="en-US" sz="1800" u="none" cap="none" strike="noStrike">
                <a:solidFill>
                  <a:srgbClr val="000000"/>
                </a:solidFill>
                <a:latin typeface="Times New Roman"/>
                <a:ea typeface="Times New Roman"/>
                <a:cs typeface="Times New Roman"/>
                <a:sym typeface="Times New Roman"/>
              </a:rPr>
              <a:t>Section Three=  Products/ Correspondence </a:t>
            </a:r>
            <a:r>
              <a:rPr b="0" baseline="0" i="0" lang="en-US" sz="1600" u="none" cap="none" strike="noStrike">
                <a:solidFill>
                  <a:srgbClr val="000000"/>
                </a:solidFill>
                <a:latin typeface="Times New Roman"/>
                <a:ea typeface="Times New Roman"/>
                <a:cs typeface="Times New Roman"/>
                <a:sym typeface="Times New Roman"/>
              </a:rPr>
              <a:t>Product and services information</a:t>
            </a:r>
            <a:r>
              <a:rPr b="0" baseline="0" i="0" lang="en-US" sz="1600" u="none" cap="none" strike="noStrike">
                <a:solidFill>
                  <a:schemeClr val="dk1"/>
                </a:solidFill>
                <a:latin typeface="Times New Roman"/>
                <a:ea typeface="Times New Roman"/>
                <a:cs typeface="Times New Roman"/>
                <a:sym typeface="Times New Roman"/>
              </a:rPr>
              <a:t> then a post it flag or colored paper and </a:t>
            </a:r>
            <a:r>
              <a:rPr b="0" baseline="0" i="0" lang="en-US" sz="1600" u="none" cap="none" strike="noStrike">
                <a:solidFill>
                  <a:srgbClr val="000000"/>
                </a:solidFill>
                <a:latin typeface="Times New Roman"/>
                <a:ea typeface="Times New Roman"/>
                <a:cs typeface="Times New Roman"/>
                <a:sym typeface="Times New Roman"/>
              </a:rPr>
              <a:t>Correspondence in regards to the project.</a:t>
            </a:r>
          </a:p>
        </p:txBody>
      </p:sp>
    </p:spTree>
  </p:cSld>
  <p:clrMapOvr>
    <a:masterClrMapping/>
  </p:clrMapOvr>
  <p:transition spd="slow">
    <p:cut/>
  </p:transition>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9" name="Shape 519"/>
        <p:cNvGrpSpPr/>
        <p:nvPr/>
      </p:nvGrpSpPr>
      <p:grpSpPr>
        <a:xfrm>
          <a:off x="0" y="0"/>
          <a:ext cx="0" cy="0"/>
          <a:chOff x="0" y="0"/>
          <a:chExt cx="0" cy="0"/>
        </a:xfrm>
      </p:grpSpPr>
      <p:sp>
        <p:nvSpPr>
          <p:cNvPr id="520" name="Shape 520"/>
          <p:cNvSpPr/>
          <p:nvPr/>
        </p:nvSpPr>
        <p:spPr>
          <a:xfrm>
            <a:off x="2274642" y="34011"/>
            <a:ext cx="4594719"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9EC8FF"/>
                </a:solidFill>
                <a:latin typeface="Source Sans Pro"/>
                <a:ea typeface="Source Sans Pro"/>
                <a:cs typeface="Source Sans Pro"/>
                <a:sym typeface="Source Sans Pro"/>
              </a:rPr>
              <a:t>Grant Tracking </a:t>
            </a:r>
          </a:p>
        </p:txBody>
      </p:sp>
      <p:pic>
        <p:nvPicPr>
          <p:cNvPr id="521" name="Shape 521"/>
          <p:cNvPicPr preferRelativeResize="0"/>
          <p:nvPr/>
        </p:nvPicPr>
        <p:blipFill rotWithShape="1">
          <a:blip r:embed="rId3">
            <a:alphaModFix/>
          </a:blip>
          <a:srcRect b="0" l="0" r="0" t="0"/>
          <a:stretch/>
        </p:blipFill>
        <p:spPr>
          <a:xfrm>
            <a:off x="857251" y="1143000"/>
            <a:ext cx="7429498" cy="5368287"/>
          </a:xfrm>
          <a:prstGeom prst="rect">
            <a:avLst/>
          </a:prstGeom>
          <a:noFill/>
          <a:ln>
            <a:noFill/>
          </a:ln>
        </p:spPr>
      </p:pic>
    </p:spTree>
  </p:cSld>
  <p:clrMapOvr>
    <a:masterClrMapping/>
  </p:clrMapOvr>
  <p:transition spd="slow">
    <p:cut/>
  </p:transition>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25" name="Shape 525"/>
        <p:cNvGrpSpPr/>
        <p:nvPr/>
      </p:nvGrpSpPr>
      <p:grpSpPr>
        <a:xfrm>
          <a:off x="0" y="0"/>
          <a:ext cx="0" cy="0"/>
          <a:chOff x="0" y="0"/>
          <a:chExt cx="0" cy="0"/>
        </a:xfrm>
      </p:grpSpPr>
      <p:sp>
        <p:nvSpPr>
          <p:cNvPr id="526" name="Shape 526"/>
          <p:cNvSpPr txBox="1"/>
          <p:nvPr/>
        </p:nvSpPr>
        <p:spPr>
          <a:xfrm>
            <a:off x="457200" y="762000"/>
            <a:ext cx="8229600" cy="1200329"/>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If you are contracting a lot a “Grant Reports Folder” might be needed so that you have your reporting at your finger tips if needed. This is especially useful in district operations audits and when talking with a grant sponsor that you have for several grants.</a:t>
            </a:r>
          </a:p>
        </p:txBody>
      </p:sp>
      <p:sp>
        <p:nvSpPr>
          <p:cNvPr id="527" name="Shape 527"/>
          <p:cNvSpPr/>
          <p:nvPr/>
        </p:nvSpPr>
        <p:spPr>
          <a:xfrm>
            <a:off x="1999899" y="-152400"/>
            <a:ext cx="5142689"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FFFFFF"/>
                </a:solidFill>
                <a:latin typeface="Source Sans Pro"/>
                <a:ea typeface="Source Sans Pro"/>
                <a:cs typeface="Source Sans Pro"/>
                <a:sym typeface="Source Sans Pro"/>
              </a:rPr>
              <a:t>Grant Reports Folder</a:t>
            </a:r>
          </a:p>
        </p:txBody>
      </p:sp>
      <p:pic>
        <p:nvPicPr>
          <p:cNvPr id="528" name="Shape 528"/>
          <p:cNvPicPr preferRelativeResize="0"/>
          <p:nvPr/>
        </p:nvPicPr>
        <p:blipFill rotWithShape="1">
          <a:blip r:embed="rId3">
            <a:alphaModFix/>
          </a:blip>
          <a:srcRect b="0" l="19108" r="11287" t="0"/>
          <a:stretch/>
        </p:blipFill>
        <p:spPr>
          <a:xfrm>
            <a:off x="2362200" y="2057400"/>
            <a:ext cx="3936614" cy="3181349"/>
          </a:xfrm>
          <a:prstGeom prst="rect">
            <a:avLst/>
          </a:prstGeom>
          <a:noFill/>
          <a:ln>
            <a:noFill/>
          </a:ln>
        </p:spPr>
      </p:pic>
      <p:sp>
        <p:nvSpPr>
          <p:cNvPr id="529" name="Shape 529"/>
          <p:cNvSpPr txBox="1"/>
          <p:nvPr/>
        </p:nvSpPr>
        <p:spPr>
          <a:xfrm>
            <a:off x="1219200" y="5791200"/>
            <a:ext cx="7010400"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These folders can be ran through a fiscal year to help with reports</a:t>
            </a:r>
          </a:p>
        </p:txBody>
      </p:sp>
    </p:spTree>
  </p:cSld>
  <p:clrMapOvr>
    <a:masterClrMapping/>
  </p:clrMapOvr>
  <p:transition spd="slow">
    <p:cut/>
  </p:transition>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3" name="Shape 533"/>
        <p:cNvGrpSpPr/>
        <p:nvPr/>
      </p:nvGrpSpPr>
      <p:grpSpPr>
        <a:xfrm>
          <a:off x="0" y="0"/>
          <a:ext cx="0" cy="0"/>
          <a:chOff x="0" y="0"/>
          <a:chExt cx="0" cy="0"/>
        </a:xfrm>
      </p:grpSpPr>
      <p:pic>
        <p:nvPicPr>
          <p:cNvPr id="534" name="Shape 534"/>
          <p:cNvPicPr preferRelativeResize="0"/>
          <p:nvPr/>
        </p:nvPicPr>
        <p:blipFill rotWithShape="1">
          <a:blip r:embed="rId3">
            <a:alphaModFix/>
          </a:blip>
          <a:srcRect b="0" l="4752" r="5049" t="14047"/>
          <a:stretch/>
        </p:blipFill>
        <p:spPr>
          <a:xfrm rot="10800000">
            <a:off x="1371600" y="380999"/>
            <a:ext cx="6624873" cy="3551051"/>
          </a:xfrm>
          <a:prstGeom prst="rect">
            <a:avLst/>
          </a:prstGeom>
          <a:noFill/>
          <a:ln>
            <a:noFill/>
          </a:ln>
        </p:spPr>
      </p:pic>
      <p:sp>
        <p:nvSpPr>
          <p:cNvPr id="535" name="Shape 535"/>
          <p:cNvSpPr txBox="1"/>
          <p:nvPr/>
        </p:nvSpPr>
        <p:spPr>
          <a:xfrm>
            <a:off x="1295400" y="4191000"/>
            <a:ext cx="2666999" cy="1477328"/>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On the left side is any documentation for any advance funds that you get at the beginning of the year. </a:t>
            </a:r>
          </a:p>
        </p:txBody>
      </p:sp>
      <p:sp>
        <p:nvSpPr>
          <p:cNvPr id="536" name="Shape 536"/>
          <p:cNvSpPr txBox="1"/>
          <p:nvPr/>
        </p:nvSpPr>
        <p:spPr>
          <a:xfrm>
            <a:off x="5217058" y="4343400"/>
            <a:ext cx="2666999" cy="203132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On the right side the 1</a:t>
            </a:r>
            <a:r>
              <a:rPr b="0" baseline="30000" i="0" lang="en-US" sz="1800" u="none" cap="none" strike="noStrike">
                <a:solidFill>
                  <a:schemeClr val="dk1"/>
                </a:solidFill>
                <a:latin typeface="Source Sans Pro"/>
                <a:ea typeface="Source Sans Pro"/>
                <a:cs typeface="Source Sans Pro"/>
                <a:sym typeface="Source Sans Pro"/>
              </a:rPr>
              <a:t>st</a:t>
            </a:r>
            <a:r>
              <a:rPr b="0" baseline="0" i="0" lang="en-US" sz="1800" u="none" cap="none" strike="noStrike">
                <a:solidFill>
                  <a:schemeClr val="dk1"/>
                </a:solidFill>
                <a:latin typeface="Source Sans Pro"/>
                <a:ea typeface="Source Sans Pro"/>
                <a:cs typeface="Source Sans Pro"/>
                <a:sym typeface="Source Sans Pro"/>
              </a:rPr>
              <a:t> quarter reports are staked one on top of another and are label with grant number information/ name to separate. </a:t>
            </a:r>
          </a:p>
        </p:txBody>
      </p:sp>
    </p:spTree>
  </p:cSld>
  <p:clrMapOvr>
    <a:masterClrMapping/>
  </p:clrMapOvr>
  <p:transition spd="slow">
    <p:cut/>
  </p:transition>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0" name="Shape 540"/>
        <p:cNvGrpSpPr/>
        <p:nvPr/>
      </p:nvGrpSpPr>
      <p:grpSpPr>
        <a:xfrm>
          <a:off x="0" y="0"/>
          <a:ext cx="0" cy="0"/>
          <a:chOff x="0" y="0"/>
          <a:chExt cx="0" cy="0"/>
        </a:xfrm>
      </p:grpSpPr>
      <p:sp>
        <p:nvSpPr>
          <p:cNvPr id="541" name="Shape 541"/>
          <p:cNvSpPr txBox="1"/>
          <p:nvPr/>
        </p:nvSpPr>
        <p:spPr>
          <a:xfrm>
            <a:off x="5105400" y="4495800"/>
            <a:ext cx="2666999" cy="203132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On the right side the 3rd quarter reports are staked one on top of another and are label with grant number information/ name to separate. </a:t>
            </a:r>
          </a:p>
        </p:txBody>
      </p:sp>
      <p:pic>
        <p:nvPicPr>
          <p:cNvPr id="542" name="Shape 542"/>
          <p:cNvPicPr preferRelativeResize="0"/>
          <p:nvPr/>
        </p:nvPicPr>
        <p:blipFill rotWithShape="1">
          <a:blip r:embed="rId3">
            <a:alphaModFix/>
          </a:blip>
          <a:srcRect b="0" l="4354" r="3664" t="0"/>
          <a:stretch/>
        </p:blipFill>
        <p:spPr>
          <a:xfrm rot="10800000">
            <a:off x="1062072" y="203892"/>
            <a:ext cx="6821986" cy="4171950"/>
          </a:xfrm>
          <a:prstGeom prst="rect">
            <a:avLst/>
          </a:prstGeom>
          <a:noFill/>
          <a:ln>
            <a:noFill/>
          </a:ln>
        </p:spPr>
      </p:pic>
      <p:sp>
        <p:nvSpPr>
          <p:cNvPr id="543" name="Shape 543"/>
          <p:cNvSpPr txBox="1"/>
          <p:nvPr/>
        </p:nvSpPr>
        <p:spPr>
          <a:xfrm>
            <a:off x="990600" y="4495800"/>
            <a:ext cx="2666999" cy="203132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On the left side the 2nd quarter reports are staked one on top of another and are label with grant number information/ name to separate. </a:t>
            </a:r>
          </a:p>
        </p:txBody>
      </p:sp>
    </p:spTree>
  </p:cSld>
  <p:clrMapOvr>
    <a:masterClrMapping/>
  </p:clrMapOvr>
  <p:transition spd="slow">
    <p:cut/>
  </p:transition>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7" name="Shape 547"/>
        <p:cNvGrpSpPr/>
        <p:nvPr/>
      </p:nvGrpSpPr>
      <p:grpSpPr>
        <a:xfrm>
          <a:off x="0" y="0"/>
          <a:ext cx="0" cy="0"/>
          <a:chOff x="0" y="0"/>
          <a:chExt cx="0" cy="0"/>
        </a:xfrm>
      </p:grpSpPr>
      <p:pic>
        <p:nvPicPr>
          <p:cNvPr id="548" name="Shape 548"/>
          <p:cNvPicPr preferRelativeResize="0"/>
          <p:nvPr/>
        </p:nvPicPr>
        <p:blipFill rotWithShape="1">
          <a:blip r:embed="rId3">
            <a:alphaModFix/>
          </a:blip>
          <a:srcRect b="11847" l="6138" r="2971" t="0"/>
          <a:stretch/>
        </p:blipFill>
        <p:spPr>
          <a:xfrm rot="10800000">
            <a:off x="1317015" y="152398"/>
            <a:ext cx="6564781" cy="3581399"/>
          </a:xfrm>
          <a:prstGeom prst="rect">
            <a:avLst/>
          </a:prstGeom>
          <a:noFill/>
          <a:ln>
            <a:noFill/>
          </a:ln>
        </p:spPr>
      </p:pic>
      <p:sp>
        <p:nvSpPr>
          <p:cNvPr id="549" name="Shape 549"/>
          <p:cNvSpPr txBox="1"/>
          <p:nvPr/>
        </p:nvSpPr>
        <p:spPr>
          <a:xfrm>
            <a:off x="1219200" y="4038600"/>
            <a:ext cx="2666999" cy="203132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On the left side the 4th quarter reports are staked one on top of another and are label with grant number information/ name to separate. </a:t>
            </a:r>
          </a:p>
        </p:txBody>
      </p:sp>
      <p:sp>
        <p:nvSpPr>
          <p:cNvPr id="550" name="Shape 550"/>
          <p:cNvSpPr txBox="1"/>
          <p:nvPr/>
        </p:nvSpPr>
        <p:spPr>
          <a:xfrm>
            <a:off x="5217814" y="3962400"/>
            <a:ext cx="2666999" cy="175432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On the right side any final reports are staked one on top of another and are label with grant number information/ name to separate. </a:t>
            </a:r>
          </a:p>
        </p:txBody>
      </p:sp>
    </p:spTree>
  </p:cSld>
  <p:clrMapOvr>
    <a:masterClrMapping/>
  </p:clrMapOvr>
  <p:transition spd="slow">
    <p:cut/>
  </p:transition>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4" name="Shape 554"/>
        <p:cNvGrpSpPr/>
        <p:nvPr/>
      </p:nvGrpSpPr>
      <p:grpSpPr>
        <a:xfrm>
          <a:off x="0" y="0"/>
          <a:ext cx="0" cy="0"/>
          <a:chOff x="0" y="0"/>
          <a:chExt cx="0" cy="0"/>
        </a:xfrm>
      </p:grpSpPr>
      <p:pic>
        <p:nvPicPr>
          <p:cNvPr id="555" name="Shape 555"/>
          <p:cNvPicPr preferRelativeResize="0"/>
          <p:nvPr/>
        </p:nvPicPr>
        <p:blipFill rotWithShape="1">
          <a:blip r:embed="rId3">
            <a:alphaModFix/>
          </a:blip>
          <a:srcRect b="10000" l="22292" r="18749" t="8472"/>
          <a:stretch/>
        </p:blipFill>
        <p:spPr>
          <a:xfrm>
            <a:off x="2362200" y="1371600"/>
            <a:ext cx="4267199" cy="4425523"/>
          </a:xfrm>
          <a:prstGeom prst="rect">
            <a:avLst/>
          </a:prstGeom>
          <a:noFill/>
          <a:ln>
            <a:noFill/>
          </a:ln>
        </p:spPr>
      </p:pic>
      <p:sp>
        <p:nvSpPr>
          <p:cNvPr id="556" name="Shape 556"/>
          <p:cNvSpPr/>
          <p:nvPr/>
        </p:nvSpPr>
        <p:spPr>
          <a:xfrm>
            <a:off x="1524000" y="143469"/>
            <a:ext cx="6510307" cy="923329"/>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5400" u="none" cap="none" strike="noStrike">
                <a:solidFill>
                  <a:srgbClr val="008B85"/>
                </a:solidFill>
                <a:latin typeface="Source Sans Pro"/>
                <a:ea typeface="Source Sans Pro"/>
                <a:cs typeface="Source Sans Pro"/>
                <a:sym typeface="Source Sans Pro"/>
              </a:rPr>
              <a:t>Grant Tracking Binder</a:t>
            </a:r>
          </a:p>
        </p:txBody>
      </p:sp>
      <p:sp>
        <p:nvSpPr>
          <p:cNvPr id="557" name="Shape 557"/>
          <p:cNvSpPr txBox="1"/>
          <p:nvPr/>
        </p:nvSpPr>
        <p:spPr>
          <a:xfrm>
            <a:off x="457200" y="6172200"/>
            <a:ext cx="8229600" cy="36933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Using some form of tracking keeps all of the need information at your finger tips.</a:t>
            </a:r>
          </a:p>
        </p:txBody>
      </p:sp>
    </p:spTree>
  </p:cSld>
  <p:clrMapOvr>
    <a:masterClrMapping/>
  </p:clrMapOvr>
  <p:transition spd="slow">
    <p:cut/>
  </p:transition>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61" name="Shape 561"/>
        <p:cNvGrpSpPr/>
        <p:nvPr/>
      </p:nvGrpSpPr>
      <p:grpSpPr>
        <a:xfrm>
          <a:off x="0" y="0"/>
          <a:ext cx="0" cy="0"/>
          <a:chOff x="0" y="0"/>
          <a:chExt cx="0" cy="0"/>
        </a:xfrm>
      </p:grpSpPr>
      <p:pic>
        <p:nvPicPr>
          <p:cNvPr id="562" name="Shape 562"/>
          <p:cNvPicPr preferRelativeResize="0"/>
          <p:nvPr/>
        </p:nvPicPr>
        <p:blipFill rotWithShape="1">
          <a:blip r:embed="rId3">
            <a:alphaModFix/>
          </a:blip>
          <a:srcRect b="12500" l="33646" r="8020" t="18055"/>
          <a:stretch/>
        </p:blipFill>
        <p:spPr>
          <a:xfrm>
            <a:off x="409575" y="457200"/>
            <a:ext cx="5333999" cy="4762499"/>
          </a:xfrm>
          <a:prstGeom prst="rect">
            <a:avLst/>
          </a:prstGeom>
          <a:noFill/>
          <a:ln>
            <a:noFill/>
          </a:ln>
        </p:spPr>
      </p:pic>
      <p:sp>
        <p:nvSpPr>
          <p:cNvPr id="563" name="Shape 563"/>
          <p:cNvSpPr txBox="1"/>
          <p:nvPr/>
        </p:nvSpPr>
        <p:spPr>
          <a:xfrm>
            <a:off x="6172200" y="609600"/>
            <a:ext cx="2666999" cy="175432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Include pages with the different grants that you use and the contact/ program manager’s name and phone number.</a:t>
            </a:r>
          </a:p>
        </p:txBody>
      </p:sp>
    </p:spTree>
  </p:cSld>
  <p:clrMapOvr>
    <a:masterClrMapping/>
  </p:clrMapOvr>
  <p:transition spd="slow">
    <p:cut/>
  </p:transition>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67" name="Shape 567"/>
        <p:cNvGrpSpPr/>
        <p:nvPr/>
      </p:nvGrpSpPr>
      <p:grpSpPr>
        <a:xfrm>
          <a:off x="0" y="0"/>
          <a:ext cx="0" cy="0"/>
          <a:chOff x="0" y="0"/>
          <a:chExt cx="0" cy="0"/>
        </a:xfrm>
      </p:grpSpPr>
      <p:pic>
        <p:nvPicPr>
          <p:cNvPr id="568" name="Shape 568"/>
          <p:cNvPicPr preferRelativeResize="0"/>
          <p:nvPr/>
        </p:nvPicPr>
        <p:blipFill rotWithShape="1">
          <a:blip r:embed="rId3">
            <a:alphaModFix/>
          </a:blip>
          <a:srcRect b="38471" l="6666" r="4687" t="23056"/>
          <a:stretch/>
        </p:blipFill>
        <p:spPr>
          <a:xfrm>
            <a:off x="609599" y="3048000"/>
            <a:ext cx="8105775" cy="2638424"/>
          </a:xfrm>
          <a:prstGeom prst="rect">
            <a:avLst/>
          </a:prstGeom>
          <a:noFill/>
          <a:ln>
            <a:noFill/>
          </a:ln>
        </p:spPr>
      </p:pic>
      <p:sp>
        <p:nvSpPr>
          <p:cNvPr id="569" name="Shape 569"/>
          <p:cNvSpPr txBox="1"/>
          <p:nvPr/>
        </p:nvSpPr>
        <p:spPr>
          <a:xfrm>
            <a:off x="685800" y="838200"/>
            <a:ext cx="7848599" cy="101566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2000" u="none" cap="none" strike="noStrike">
                <a:solidFill>
                  <a:schemeClr val="dk1"/>
                </a:solidFill>
                <a:latin typeface="Source Sans Pro"/>
                <a:ea typeface="Source Sans Pro"/>
                <a:cs typeface="Source Sans Pro"/>
                <a:sym typeface="Source Sans Pro"/>
              </a:rPr>
              <a:t>Use divider pages to separate out the years or if you would like to do have one binder a year use the divider pages to separate out the grants. </a:t>
            </a:r>
          </a:p>
        </p:txBody>
      </p:sp>
    </p:spTree>
  </p:cSld>
  <p:clrMapOvr>
    <a:masterClrMapping/>
  </p:clrMapOvr>
  <p:transition spd="slow">
    <p:cut/>
  </p:transition>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3" name="Shape 573"/>
        <p:cNvGrpSpPr/>
        <p:nvPr/>
      </p:nvGrpSpPr>
      <p:grpSpPr>
        <a:xfrm>
          <a:off x="0" y="0"/>
          <a:ext cx="0" cy="0"/>
          <a:chOff x="0" y="0"/>
          <a:chExt cx="0" cy="0"/>
        </a:xfrm>
      </p:grpSpPr>
      <p:pic>
        <p:nvPicPr>
          <p:cNvPr id="574" name="Shape 574"/>
          <p:cNvPicPr preferRelativeResize="0"/>
          <p:nvPr/>
        </p:nvPicPr>
        <p:blipFill rotWithShape="1">
          <a:blip r:embed="rId3">
            <a:alphaModFix/>
          </a:blip>
          <a:srcRect b="0" l="0" r="0" t="0"/>
          <a:stretch/>
        </p:blipFill>
        <p:spPr>
          <a:xfrm>
            <a:off x="304800" y="380998"/>
            <a:ext cx="4800600" cy="6211710"/>
          </a:xfrm>
          <a:prstGeom prst="rect">
            <a:avLst/>
          </a:prstGeom>
          <a:noFill/>
          <a:ln>
            <a:noFill/>
          </a:ln>
        </p:spPr>
      </p:pic>
      <p:sp>
        <p:nvSpPr>
          <p:cNvPr id="575" name="Shape 575"/>
          <p:cNvSpPr txBox="1"/>
          <p:nvPr/>
        </p:nvSpPr>
        <p:spPr>
          <a:xfrm>
            <a:off x="5410200" y="685800"/>
            <a:ext cx="3200399" cy="3970318"/>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This page is used for quarterly tracking.  If your grant also requires monthly tracking the next slide will show you that additional page.</a:t>
            </a:r>
          </a:p>
          <a:p>
            <a:pPr indent="0" lvl="0" marL="0" marR="0" rtl="0" algn="l">
              <a:spcBef>
                <a:spcPts val="0"/>
              </a:spcBef>
              <a:buNone/>
            </a:pPr>
            <a:r>
              <a:t/>
            </a:r>
            <a:endParaRPr b="0" baseline="0" i="0" sz="18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1" baseline="0" i="0" lang="en-US" sz="1800" u="none" cap="none" strike="noStrike">
                <a:solidFill>
                  <a:schemeClr val="dk1"/>
                </a:solidFill>
                <a:latin typeface="Source Sans Pro"/>
                <a:ea typeface="Source Sans Pro"/>
                <a:cs typeface="Source Sans Pro"/>
                <a:sym typeface="Source Sans Pro"/>
              </a:rPr>
              <a:t>Grant information on the top section.</a:t>
            </a:r>
          </a:p>
          <a:p>
            <a:pPr indent="-171450" lvl="0" marL="285750" marR="0" rtl="0" algn="l">
              <a:spcBef>
                <a:spcPts val="0"/>
              </a:spcBef>
              <a:buClr>
                <a:schemeClr val="dk1"/>
              </a:buClr>
              <a:buFont typeface="Noto Symbol"/>
              <a:buNone/>
            </a:pPr>
            <a:r>
              <a:t/>
            </a:r>
            <a:endParaRPr b="1" baseline="0" i="0" sz="18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1" baseline="0" i="0" lang="en-US" sz="1800" u="none" cap="none" strike="noStrike">
                <a:solidFill>
                  <a:schemeClr val="dk1"/>
                </a:solidFill>
                <a:latin typeface="Source Sans Pro"/>
                <a:ea typeface="Source Sans Pro"/>
                <a:cs typeface="Source Sans Pro"/>
                <a:sym typeface="Source Sans Pro"/>
              </a:rPr>
              <a:t>Reporting information in the middle section.</a:t>
            </a:r>
          </a:p>
          <a:p>
            <a:pPr indent="-171450" lvl="0" marL="285750" marR="0" rtl="0" algn="l">
              <a:spcBef>
                <a:spcPts val="0"/>
              </a:spcBef>
              <a:buClr>
                <a:schemeClr val="dk1"/>
              </a:buClr>
              <a:buFont typeface="Noto Symbol"/>
              <a:buNone/>
            </a:pPr>
            <a:r>
              <a:t/>
            </a:r>
            <a:endParaRPr b="1" baseline="0" i="0" sz="1800" u="none" cap="none" strike="noStrike">
              <a:solidFill>
                <a:schemeClr val="dk1"/>
              </a:solidFill>
              <a:latin typeface="Source Sans Pro"/>
              <a:ea typeface="Source Sans Pro"/>
              <a:cs typeface="Source Sans Pro"/>
              <a:sym typeface="Source Sans Pro"/>
            </a:endParaRPr>
          </a:p>
          <a:p>
            <a:pPr indent="-285750" lvl="0" marL="285750" marR="0" rtl="0" algn="l">
              <a:spcBef>
                <a:spcPts val="0"/>
              </a:spcBef>
              <a:buClr>
                <a:schemeClr val="dk1"/>
              </a:buClr>
              <a:buSzPct val="100000"/>
              <a:buFont typeface="Noto Symbol"/>
              <a:buChar char="❑"/>
            </a:pPr>
            <a:r>
              <a:rPr b="1" baseline="0" i="0" lang="en-US" sz="1800" u="none" cap="none" strike="noStrike">
                <a:solidFill>
                  <a:schemeClr val="dk1"/>
                </a:solidFill>
                <a:latin typeface="Source Sans Pro"/>
                <a:ea typeface="Source Sans Pro"/>
                <a:cs typeface="Source Sans Pro"/>
                <a:sym typeface="Source Sans Pro"/>
              </a:rPr>
              <a:t>Payment information in the bottom section.</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grpSp>
        <p:nvGrpSpPr>
          <p:cNvPr id="144" name="Shape 144"/>
          <p:cNvGrpSpPr/>
          <p:nvPr/>
        </p:nvGrpSpPr>
        <p:grpSpPr>
          <a:xfrm>
            <a:off x="762005" y="533400"/>
            <a:ext cx="7499908" cy="6070002"/>
            <a:chOff x="5" y="0"/>
            <a:chExt cx="7499908" cy="6070002"/>
          </a:xfrm>
        </p:grpSpPr>
        <p:sp>
          <p:nvSpPr>
            <p:cNvPr id="145" name="Shape 145"/>
            <p:cNvSpPr/>
            <p:nvPr/>
          </p:nvSpPr>
          <p:spPr>
            <a:xfrm>
              <a:off x="2697200" y="2077609"/>
              <a:ext cx="2088542" cy="1901024"/>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46" name="Shape 146"/>
            <p:cNvSpPr txBox="1"/>
            <p:nvPr/>
          </p:nvSpPr>
          <p:spPr>
            <a:xfrm>
              <a:off x="3003060" y="2356008"/>
              <a:ext cx="1476823" cy="1344225"/>
            </a:xfrm>
            <a:prstGeom prst="rect">
              <a:avLst/>
            </a:prstGeom>
            <a:noFill/>
            <a:ln>
              <a:noFill/>
            </a:ln>
          </p:spPr>
          <p:txBody>
            <a:bodyPr anchorCtr="0" anchor="ctr" bIns="25400" lIns="25400" rIns="25400" tIns="25400">
              <a:noAutofit/>
            </a:bodyPr>
            <a:lstStyle/>
            <a:p>
              <a:pPr indent="0" lvl="0" marL="0" marR="0" rtl="0" algn="ctr">
                <a:lnSpc>
                  <a:spcPct val="90000"/>
                </a:lnSpc>
                <a:spcBef>
                  <a:spcPts val="0"/>
                </a:spcBef>
                <a:spcAft>
                  <a:spcPts val="700"/>
                </a:spcAft>
                <a:buNone/>
              </a:pPr>
              <a:r>
                <a:t/>
              </a:r>
              <a:endParaRPr b="0" baseline="0" i="0" sz="2000" u="none" cap="none" strike="noStrike">
                <a:solidFill>
                  <a:srgbClr val="66FF33"/>
                </a:solidFill>
                <a:latin typeface="Source Sans Pro"/>
                <a:ea typeface="Source Sans Pro"/>
                <a:cs typeface="Source Sans Pro"/>
                <a:sym typeface="Source Sans Pro"/>
              </a:endParaRPr>
            </a:p>
          </p:txBody>
        </p:sp>
        <p:sp>
          <p:nvSpPr>
            <p:cNvPr id="147" name="Shape 147"/>
            <p:cNvSpPr/>
            <p:nvPr/>
          </p:nvSpPr>
          <p:spPr>
            <a:xfrm rot="-5400000">
              <a:off x="3555105" y="1540695"/>
              <a:ext cx="372734" cy="391655"/>
            </a:xfrm>
            <a:prstGeom prst="rightArrow">
              <a:avLst>
                <a:gd fmla="val 60000" name="adj1"/>
                <a:gd fmla="val 50000" name="adj2"/>
              </a:avLst>
            </a:prstGeom>
            <a:solidFill>
              <a:srgbClr val="B7E6FE"/>
            </a:solidFill>
            <a:ln>
              <a:noFill/>
            </a:ln>
          </p:spPr>
          <p:txBody>
            <a:bodyPr anchorCtr="0" anchor="ctr" bIns="91425" lIns="91425" rIns="91425" tIns="91425">
              <a:noAutofit/>
            </a:bodyPr>
            <a:lstStyle/>
            <a:p>
              <a:pPr>
                <a:spcBef>
                  <a:spcPts val="0"/>
                </a:spcBef>
                <a:buNone/>
              </a:pPr>
              <a:r>
                <a:t/>
              </a:r>
              <a:endParaRPr/>
            </a:p>
          </p:txBody>
        </p:sp>
        <p:sp>
          <p:nvSpPr>
            <p:cNvPr id="148" name="Shape 148"/>
            <p:cNvSpPr txBox="1"/>
            <p:nvPr/>
          </p:nvSpPr>
          <p:spPr>
            <a:xfrm rot="-5400000">
              <a:off x="3611016" y="1674936"/>
              <a:ext cx="260914" cy="234994"/>
            </a:xfrm>
            <a:prstGeom prst="rect">
              <a:avLst/>
            </a:prstGeom>
            <a:noFill/>
            <a:ln>
              <a:noFill/>
            </a:ln>
          </p:spPr>
          <p:txBody>
            <a:bodyPr anchorCtr="0" anchor="ctr" bIns="0" lIns="0" rIns="0" tIns="0">
              <a:noAutofit/>
            </a:bodyPr>
            <a:lstStyle/>
            <a:p>
              <a:pPr indent="0" lvl="0" marL="0" marR="0" rtl="0" algn="ctr">
                <a:lnSpc>
                  <a:spcPct val="90000"/>
                </a:lnSpc>
                <a:spcBef>
                  <a:spcPts val="0"/>
                </a:spcBef>
                <a:spcAft>
                  <a:spcPts val="350"/>
                </a:spcAft>
                <a:buNone/>
              </a:pPr>
              <a:r>
                <a:t/>
              </a:r>
              <a:endParaRPr b="0" baseline="0" i="0" sz="1000" u="none" cap="none" strike="noStrike">
                <a:solidFill>
                  <a:schemeClr val="lt1"/>
                </a:solidFill>
                <a:latin typeface="Source Sans Pro"/>
                <a:ea typeface="Source Sans Pro"/>
                <a:cs typeface="Source Sans Pro"/>
                <a:sym typeface="Source Sans Pro"/>
              </a:endParaRPr>
            </a:p>
          </p:txBody>
        </p:sp>
        <p:sp>
          <p:nvSpPr>
            <p:cNvPr id="149" name="Shape 149"/>
            <p:cNvSpPr/>
            <p:nvPr/>
          </p:nvSpPr>
          <p:spPr>
            <a:xfrm>
              <a:off x="2968817" y="32045"/>
              <a:ext cx="1545310" cy="1342292"/>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50" name="Shape 150"/>
            <p:cNvSpPr txBox="1"/>
            <p:nvPr/>
          </p:nvSpPr>
          <p:spPr>
            <a:xfrm>
              <a:off x="3195123" y="228618"/>
              <a:ext cx="1092700" cy="949144"/>
            </a:xfrm>
            <a:prstGeom prst="rect">
              <a:avLst/>
            </a:prstGeom>
            <a:noFill/>
            <a:ln>
              <a:noFill/>
            </a:ln>
          </p:spPr>
          <p:txBody>
            <a:bodyPr anchorCtr="0" anchor="ctr" bIns="17775" lIns="17775" rIns="17775" tIns="17775">
              <a:noAutofit/>
            </a:bodyPr>
            <a:lstStyle/>
            <a:p>
              <a:pPr indent="0" lvl="0" marL="0" marR="0" rtl="0" algn="ctr">
                <a:lnSpc>
                  <a:spcPct val="90000"/>
                </a:lnSpc>
                <a:spcBef>
                  <a:spcPts val="0"/>
                </a:spcBef>
                <a:spcAft>
                  <a:spcPts val="0"/>
                </a:spcAft>
                <a:buSzPct val="25000"/>
                <a:buNone/>
              </a:pPr>
              <a:r>
                <a:rPr b="0" baseline="0" i="0" lang="en-US" sz="1400" u="none" cap="none" strike="noStrike">
                  <a:solidFill>
                    <a:schemeClr val="lt1"/>
                  </a:solidFill>
                  <a:latin typeface="Source Sans Pro"/>
                  <a:ea typeface="Source Sans Pro"/>
                  <a:cs typeface="Source Sans Pro"/>
                  <a:sym typeface="Source Sans Pro"/>
                </a:rPr>
                <a:t>Who are you &amp; why are you exceptional</a:t>
              </a:r>
            </a:p>
            <a:p>
              <a:pPr indent="0" lvl="0" marL="0" marR="0" rtl="0" algn="ctr">
                <a:lnSpc>
                  <a:spcPct val="90000"/>
                </a:lnSpc>
                <a:spcBef>
                  <a:spcPts val="490"/>
                </a:spcBef>
                <a:spcAft>
                  <a:spcPts val="420"/>
                </a:spcAft>
                <a:buSzPct val="25000"/>
                <a:buNone/>
              </a:pPr>
              <a:r>
                <a:rPr b="1" baseline="0" i="0" lang="en-US" sz="1200" u="none" cap="none" strike="noStrike">
                  <a:solidFill>
                    <a:schemeClr val="lt1"/>
                  </a:solidFill>
                  <a:latin typeface="Arial"/>
                  <a:ea typeface="Arial"/>
                  <a:cs typeface="Arial"/>
                  <a:sym typeface="Arial"/>
                </a:rPr>
                <a:t>(Introduction &amp; Credibility)</a:t>
              </a:r>
            </a:p>
          </p:txBody>
        </p:sp>
        <p:sp>
          <p:nvSpPr>
            <p:cNvPr id="151" name="Shape 151"/>
            <p:cNvSpPr/>
            <p:nvPr/>
          </p:nvSpPr>
          <p:spPr>
            <a:xfrm rot="-2230019">
              <a:off x="4801841" y="1601778"/>
              <a:ext cx="1125438" cy="391656"/>
            </a:xfrm>
            <a:prstGeom prst="rightArrow">
              <a:avLst>
                <a:gd fmla="val 60000" name="adj1"/>
                <a:gd fmla="val 50000" name="adj2"/>
              </a:avLst>
            </a:prstGeom>
            <a:solidFill>
              <a:srgbClr val="B7E6FE"/>
            </a:solidFill>
            <a:ln>
              <a:noFill/>
            </a:ln>
          </p:spPr>
          <p:txBody>
            <a:bodyPr anchorCtr="0" anchor="ctr" bIns="91425" lIns="91425" rIns="91425" tIns="91425">
              <a:noAutofit/>
            </a:bodyPr>
            <a:lstStyle/>
            <a:p>
              <a:pPr>
                <a:spcBef>
                  <a:spcPts val="0"/>
                </a:spcBef>
                <a:buNone/>
              </a:pPr>
              <a:r>
                <a:t/>
              </a:r>
              <a:endParaRPr/>
            </a:p>
          </p:txBody>
        </p:sp>
        <p:sp>
          <p:nvSpPr>
            <p:cNvPr id="152" name="Shape 152"/>
            <p:cNvSpPr txBox="1"/>
            <p:nvPr/>
          </p:nvSpPr>
          <p:spPr>
            <a:xfrm rot="-2230019">
              <a:off x="4813773" y="1715600"/>
              <a:ext cx="1007940" cy="234994"/>
            </a:xfrm>
            <a:prstGeom prst="rect">
              <a:avLst/>
            </a:prstGeom>
            <a:noFill/>
            <a:ln>
              <a:noFill/>
            </a:ln>
          </p:spPr>
          <p:txBody>
            <a:bodyPr anchorCtr="0" anchor="ctr" bIns="0" lIns="0" rIns="0" tIns="0">
              <a:noAutofit/>
            </a:bodyPr>
            <a:lstStyle/>
            <a:p>
              <a:pPr indent="0" lvl="0" marL="0" marR="0" rtl="0" algn="ctr">
                <a:lnSpc>
                  <a:spcPct val="90000"/>
                </a:lnSpc>
                <a:spcBef>
                  <a:spcPts val="0"/>
                </a:spcBef>
                <a:spcAft>
                  <a:spcPts val="350"/>
                </a:spcAft>
                <a:buNone/>
              </a:pPr>
              <a:r>
                <a:t/>
              </a:r>
              <a:endParaRPr b="0" baseline="0" i="0" sz="1000" u="none" cap="none" strike="noStrike">
                <a:solidFill>
                  <a:schemeClr val="lt1"/>
                </a:solidFill>
                <a:latin typeface="Source Sans Pro"/>
                <a:ea typeface="Source Sans Pro"/>
                <a:cs typeface="Source Sans Pro"/>
                <a:sym typeface="Source Sans Pro"/>
              </a:endParaRPr>
            </a:p>
          </p:txBody>
        </p:sp>
        <p:sp>
          <p:nvSpPr>
            <p:cNvPr id="153" name="Shape 153"/>
            <p:cNvSpPr/>
            <p:nvPr/>
          </p:nvSpPr>
          <p:spPr>
            <a:xfrm>
              <a:off x="6096001" y="0"/>
              <a:ext cx="1403912" cy="142179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54" name="Shape 154"/>
            <p:cNvSpPr txBox="1"/>
            <p:nvPr/>
          </p:nvSpPr>
          <p:spPr>
            <a:xfrm>
              <a:off x="6301600" y="208217"/>
              <a:ext cx="992716" cy="1005363"/>
            </a:xfrm>
            <a:prstGeom prst="rect">
              <a:avLst/>
            </a:prstGeom>
            <a:noFill/>
            <a:ln>
              <a:noFill/>
            </a:ln>
          </p:spPr>
          <p:txBody>
            <a:bodyPr anchorCtr="0" anchor="ctr" bIns="16500" lIns="16500" rIns="16500" tIns="16500">
              <a:noAutofit/>
            </a:bodyPr>
            <a:lstStyle/>
            <a:p>
              <a:pPr indent="0" lvl="0" marL="0" marR="0" rtl="0" algn="ctr">
                <a:lnSpc>
                  <a:spcPct val="90000"/>
                </a:lnSpc>
                <a:spcBef>
                  <a:spcPts val="0"/>
                </a:spcBef>
                <a:spcAft>
                  <a:spcPts val="0"/>
                </a:spcAft>
                <a:buSzPct val="25000"/>
                <a:buNone/>
              </a:pPr>
              <a:r>
                <a:rPr b="0" baseline="0" i="0" lang="en-US" sz="1300" u="none" cap="none" strike="noStrike">
                  <a:solidFill>
                    <a:schemeClr val="lt1"/>
                  </a:solidFill>
                  <a:latin typeface="Source Sans Pro"/>
                  <a:ea typeface="Source Sans Pro"/>
                  <a:cs typeface="Source Sans Pro"/>
                  <a:sym typeface="Source Sans Pro"/>
                </a:rPr>
                <a:t>What measurable problem or need are you focused on</a:t>
              </a:r>
            </a:p>
            <a:p>
              <a:pPr indent="0" lvl="0" marL="0" marR="0" rtl="0" algn="ctr">
                <a:lnSpc>
                  <a:spcPct val="90000"/>
                </a:lnSpc>
                <a:spcBef>
                  <a:spcPts val="455"/>
                </a:spcBef>
                <a:spcAft>
                  <a:spcPts val="490"/>
                </a:spcAft>
                <a:buSzPct val="25000"/>
                <a:buNone/>
              </a:pPr>
              <a:r>
                <a:rPr b="1" baseline="0" i="0" lang="en-US" sz="1400" u="none" cap="none" strike="noStrike">
                  <a:solidFill>
                    <a:schemeClr val="lt1"/>
                  </a:solidFill>
                  <a:latin typeface="Arial"/>
                  <a:ea typeface="Arial"/>
                  <a:cs typeface="Arial"/>
                  <a:sym typeface="Arial"/>
                </a:rPr>
                <a:t>(Problem or need</a:t>
              </a:r>
              <a:r>
                <a:rPr b="0" baseline="0" i="0" lang="en-US" sz="1400" u="none" cap="none" strike="noStrike">
                  <a:solidFill>
                    <a:schemeClr val="lt1"/>
                  </a:solidFill>
                  <a:latin typeface="Arial"/>
                  <a:ea typeface="Arial"/>
                  <a:cs typeface="Arial"/>
                  <a:sym typeface="Arial"/>
                </a:rPr>
                <a:t>)</a:t>
              </a:r>
            </a:p>
          </p:txBody>
        </p:sp>
        <p:sp>
          <p:nvSpPr>
            <p:cNvPr id="155" name="Shape 155"/>
            <p:cNvSpPr/>
            <p:nvPr/>
          </p:nvSpPr>
          <p:spPr>
            <a:xfrm rot="-7127">
              <a:off x="4990176" y="2829195"/>
              <a:ext cx="492505" cy="391656"/>
            </a:xfrm>
            <a:prstGeom prst="rightArrow">
              <a:avLst>
                <a:gd fmla="val 60000" name="adj1"/>
                <a:gd fmla="val 50000" name="adj2"/>
              </a:avLst>
            </a:prstGeom>
            <a:solidFill>
              <a:srgbClr val="B7E6FE"/>
            </a:solidFill>
            <a:ln>
              <a:noFill/>
            </a:ln>
          </p:spPr>
          <p:txBody>
            <a:bodyPr anchorCtr="0" anchor="ctr" bIns="91425" lIns="91425" rIns="91425" tIns="91425">
              <a:noAutofit/>
            </a:bodyPr>
            <a:lstStyle/>
            <a:p>
              <a:pPr>
                <a:spcBef>
                  <a:spcPts val="0"/>
                </a:spcBef>
                <a:buNone/>
              </a:pPr>
              <a:r>
                <a:t/>
              </a:r>
              <a:endParaRPr/>
            </a:p>
          </p:txBody>
        </p:sp>
        <p:sp>
          <p:nvSpPr>
            <p:cNvPr id="156" name="Shape 156"/>
            <p:cNvSpPr txBox="1"/>
            <p:nvPr/>
          </p:nvSpPr>
          <p:spPr>
            <a:xfrm rot="-7127">
              <a:off x="4990176" y="2907648"/>
              <a:ext cx="375008" cy="234994"/>
            </a:xfrm>
            <a:prstGeom prst="rect">
              <a:avLst/>
            </a:prstGeom>
            <a:noFill/>
            <a:ln>
              <a:noFill/>
            </a:ln>
          </p:spPr>
          <p:txBody>
            <a:bodyPr anchorCtr="0" anchor="ctr" bIns="0" lIns="0" rIns="0" tIns="0">
              <a:noAutofit/>
            </a:bodyPr>
            <a:lstStyle/>
            <a:p>
              <a:pPr indent="0" lvl="0" marL="0" marR="0" rtl="0" algn="ctr">
                <a:lnSpc>
                  <a:spcPct val="90000"/>
                </a:lnSpc>
                <a:spcBef>
                  <a:spcPts val="0"/>
                </a:spcBef>
                <a:spcAft>
                  <a:spcPts val="350"/>
                </a:spcAft>
                <a:buNone/>
              </a:pPr>
              <a:r>
                <a:t/>
              </a:r>
              <a:endParaRPr b="0" baseline="0" i="0" sz="1000" u="none" cap="none" strike="noStrike">
                <a:solidFill>
                  <a:schemeClr val="lt1"/>
                </a:solidFill>
                <a:latin typeface="Source Sans Pro"/>
                <a:ea typeface="Source Sans Pro"/>
                <a:cs typeface="Source Sans Pro"/>
                <a:sym typeface="Source Sans Pro"/>
              </a:endParaRPr>
            </a:p>
          </p:txBody>
        </p:sp>
        <p:sp>
          <p:nvSpPr>
            <p:cNvPr id="157" name="Shape 157"/>
            <p:cNvSpPr/>
            <p:nvPr/>
          </p:nvSpPr>
          <p:spPr>
            <a:xfrm>
              <a:off x="5714992" y="2291341"/>
              <a:ext cx="1543505" cy="1462177"/>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58" name="Shape 158"/>
            <p:cNvSpPr txBox="1"/>
            <p:nvPr/>
          </p:nvSpPr>
          <p:spPr>
            <a:xfrm>
              <a:off x="5941033" y="2505472"/>
              <a:ext cx="1091423" cy="1033916"/>
            </a:xfrm>
            <a:prstGeom prst="rect">
              <a:avLst/>
            </a:prstGeom>
            <a:noFill/>
            <a:ln>
              <a:noFill/>
            </a:ln>
          </p:spPr>
          <p:txBody>
            <a:bodyPr anchorCtr="0" anchor="ctr" bIns="15225" lIns="15225" rIns="15225" tIns="15225">
              <a:noAutofit/>
            </a:bodyPr>
            <a:lstStyle/>
            <a:p>
              <a:pPr indent="0" lvl="0" marL="0" marR="0" rtl="0" algn="ctr">
                <a:lnSpc>
                  <a:spcPct val="90000"/>
                </a:lnSpc>
                <a:spcBef>
                  <a:spcPts val="0"/>
                </a:spcBef>
                <a:spcAft>
                  <a:spcPts val="0"/>
                </a:spcAft>
                <a:buSzPct val="25000"/>
                <a:buNone/>
              </a:pPr>
              <a:r>
                <a:rPr b="0" baseline="0" i="0" lang="en-US" sz="1200" u="none" cap="none" strike="noStrike">
                  <a:solidFill>
                    <a:schemeClr val="lt1"/>
                  </a:solidFill>
                  <a:latin typeface="Source Sans Pro"/>
                  <a:ea typeface="Source Sans Pro"/>
                  <a:cs typeface="Source Sans Pro"/>
                  <a:sym typeface="Source Sans Pro"/>
                </a:rPr>
                <a:t>How much impact on the problem or need will you have</a:t>
              </a:r>
            </a:p>
            <a:p>
              <a:pPr indent="0" lvl="0" marL="0" marR="0" rtl="0" algn="ctr">
                <a:lnSpc>
                  <a:spcPct val="90000"/>
                </a:lnSpc>
                <a:spcBef>
                  <a:spcPts val="420"/>
                </a:spcBef>
                <a:spcAft>
                  <a:spcPts val="420"/>
                </a:spcAft>
                <a:buSzPct val="25000"/>
                <a:buNone/>
              </a:pPr>
              <a:r>
                <a:rPr b="1" baseline="0" i="0" lang="en-US" sz="1200" u="none" cap="none" strike="noStrike">
                  <a:solidFill>
                    <a:schemeClr val="lt1"/>
                  </a:solidFill>
                  <a:latin typeface="Arial"/>
                  <a:ea typeface="Arial"/>
                  <a:cs typeface="Arial"/>
                  <a:sym typeface="Arial"/>
                </a:rPr>
                <a:t>(Goals &amp; Objectives)</a:t>
              </a:r>
            </a:p>
          </p:txBody>
        </p:sp>
        <p:sp>
          <p:nvSpPr>
            <p:cNvPr id="159" name="Shape 159"/>
            <p:cNvSpPr/>
            <p:nvPr/>
          </p:nvSpPr>
          <p:spPr>
            <a:xfrm rot="2211786">
              <a:off x="4777737" y="3981166"/>
              <a:ext cx="991886" cy="391655"/>
            </a:xfrm>
            <a:prstGeom prst="rightArrow">
              <a:avLst>
                <a:gd fmla="val 60000" name="adj1"/>
                <a:gd fmla="val 50000" name="adj2"/>
              </a:avLst>
            </a:prstGeom>
            <a:solidFill>
              <a:srgbClr val="B7E6FE"/>
            </a:solidFill>
            <a:ln>
              <a:noFill/>
            </a:ln>
          </p:spPr>
          <p:txBody>
            <a:bodyPr anchorCtr="0" anchor="ctr" bIns="91425" lIns="91425" rIns="91425" tIns="91425">
              <a:noAutofit/>
            </a:bodyPr>
            <a:lstStyle/>
            <a:p>
              <a:pPr>
                <a:spcBef>
                  <a:spcPts val="0"/>
                </a:spcBef>
                <a:buNone/>
              </a:pPr>
              <a:r>
                <a:t/>
              </a:r>
              <a:endParaRPr/>
            </a:p>
          </p:txBody>
        </p:sp>
        <p:sp>
          <p:nvSpPr>
            <p:cNvPr id="160" name="Shape 160"/>
            <p:cNvSpPr txBox="1"/>
            <p:nvPr/>
          </p:nvSpPr>
          <p:spPr>
            <a:xfrm rot="2211785">
              <a:off x="4789482" y="4024253"/>
              <a:ext cx="874389" cy="234993"/>
            </a:xfrm>
            <a:prstGeom prst="rect">
              <a:avLst/>
            </a:prstGeom>
            <a:noFill/>
            <a:ln>
              <a:noFill/>
            </a:ln>
          </p:spPr>
          <p:txBody>
            <a:bodyPr anchorCtr="0" anchor="ctr" bIns="0" lIns="0" rIns="0" tIns="0">
              <a:noAutofit/>
            </a:bodyPr>
            <a:lstStyle/>
            <a:p>
              <a:pPr indent="0" lvl="0" marL="0" marR="0" rtl="0" algn="ctr">
                <a:lnSpc>
                  <a:spcPct val="90000"/>
                </a:lnSpc>
                <a:spcBef>
                  <a:spcPts val="0"/>
                </a:spcBef>
                <a:spcAft>
                  <a:spcPts val="350"/>
                </a:spcAft>
                <a:buNone/>
              </a:pPr>
              <a:r>
                <a:t/>
              </a:r>
              <a:endParaRPr b="0" baseline="0" i="0" sz="1000" u="none" cap="none" strike="noStrike">
                <a:solidFill>
                  <a:schemeClr val="lt1"/>
                </a:solidFill>
                <a:latin typeface="Source Sans Pro"/>
                <a:ea typeface="Source Sans Pro"/>
                <a:cs typeface="Source Sans Pro"/>
                <a:sym typeface="Source Sans Pro"/>
              </a:endParaRPr>
            </a:p>
          </p:txBody>
        </p:sp>
        <p:sp>
          <p:nvSpPr>
            <p:cNvPr id="161" name="Shape 161"/>
            <p:cNvSpPr/>
            <p:nvPr/>
          </p:nvSpPr>
          <p:spPr>
            <a:xfrm>
              <a:off x="5867396" y="4495789"/>
              <a:ext cx="1559101" cy="142179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62" name="Shape 162"/>
            <p:cNvSpPr txBox="1"/>
            <p:nvPr/>
          </p:nvSpPr>
          <p:spPr>
            <a:xfrm>
              <a:off x="6095721" y="4704007"/>
              <a:ext cx="1102452" cy="1005363"/>
            </a:xfrm>
            <a:prstGeom prst="rect">
              <a:avLst/>
            </a:prstGeom>
            <a:noFill/>
            <a:ln>
              <a:noFill/>
            </a:ln>
          </p:spPr>
          <p:txBody>
            <a:bodyPr anchorCtr="0" anchor="ctr" bIns="17775" lIns="17775" rIns="17775" tIns="17775">
              <a:noAutofit/>
            </a:bodyPr>
            <a:lstStyle/>
            <a:p>
              <a:pPr indent="0" lvl="0" marL="0" marR="0" rtl="0" algn="ctr">
                <a:lnSpc>
                  <a:spcPct val="90000"/>
                </a:lnSpc>
                <a:spcBef>
                  <a:spcPts val="0"/>
                </a:spcBef>
                <a:spcAft>
                  <a:spcPts val="0"/>
                </a:spcAft>
                <a:buSzPct val="25000"/>
                <a:buNone/>
              </a:pPr>
              <a:r>
                <a:rPr b="0" baseline="0" i="0" lang="en-US" sz="1400" u="none" cap="none" strike="noStrike">
                  <a:solidFill>
                    <a:schemeClr val="lt1"/>
                  </a:solidFill>
                  <a:latin typeface="Arial"/>
                  <a:ea typeface="Arial"/>
                  <a:cs typeface="Arial"/>
                  <a:sym typeface="Arial"/>
                </a:rPr>
                <a:t>How will you accomplish the impacts</a:t>
              </a:r>
            </a:p>
            <a:p>
              <a:pPr indent="0" lvl="0" marL="0" marR="0" rtl="0" algn="ctr">
                <a:lnSpc>
                  <a:spcPct val="90000"/>
                </a:lnSpc>
                <a:spcBef>
                  <a:spcPts val="490"/>
                </a:spcBef>
                <a:spcAft>
                  <a:spcPts val="490"/>
                </a:spcAft>
                <a:buSzPct val="25000"/>
                <a:buNone/>
              </a:pPr>
              <a:r>
                <a:rPr b="1" baseline="0" i="0" lang="en-US" sz="1400" u="none" cap="none" strike="noStrike">
                  <a:solidFill>
                    <a:schemeClr val="lt1"/>
                  </a:solidFill>
                  <a:latin typeface="Arial"/>
                  <a:ea typeface="Arial"/>
                  <a:cs typeface="Arial"/>
                  <a:sym typeface="Arial"/>
                </a:rPr>
                <a:t>(Methods)</a:t>
              </a:r>
            </a:p>
          </p:txBody>
        </p:sp>
        <p:sp>
          <p:nvSpPr>
            <p:cNvPr id="163" name="Shape 163"/>
            <p:cNvSpPr/>
            <p:nvPr/>
          </p:nvSpPr>
          <p:spPr>
            <a:xfrm rot="5382044">
              <a:off x="3610693" y="4033628"/>
              <a:ext cx="274107" cy="391656"/>
            </a:xfrm>
            <a:prstGeom prst="rightArrow">
              <a:avLst>
                <a:gd fmla="val 60000" name="adj1"/>
                <a:gd fmla="val 50000" name="adj2"/>
              </a:avLst>
            </a:prstGeom>
            <a:solidFill>
              <a:srgbClr val="B7E6FE"/>
            </a:solidFill>
            <a:ln>
              <a:noFill/>
            </a:ln>
          </p:spPr>
          <p:txBody>
            <a:bodyPr anchorCtr="0" anchor="ctr" bIns="91425" lIns="91425" rIns="91425" tIns="91425">
              <a:noAutofit/>
            </a:bodyPr>
            <a:lstStyle/>
            <a:p>
              <a:pPr>
                <a:spcBef>
                  <a:spcPts val="0"/>
                </a:spcBef>
                <a:buNone/>
              </a:pPr>
              <a:r>
                <a:t/>
              </a:r>
              <a:endParaRPr/>
            </a:p>
          </p:txBody>
        </p:sp>
        <p:sp>
          <p:nvSpPr>
            <p:cNvPr id="164" name="Shape 164"/>
            <p:cNvSpPr txBox="1"/>
            <p:nvPr/>
          </p:nvSpPr>
          <p:spPr>
            <a:xfrm rot="5382045">
              <a:off x="3651593" y="4070843"/>
              <a:ext cx="191876" cy="234993"/>
            </a:xfrm>
            <a:prstGeom prst="rect">
              <a:avLst/>
            </a:prstGeom>
            <a:noFill/>
            <a:ln>
              <a:noFill/>
            </a:ln>
          </p:spPr>
          <p:txBody>
            <a:bodyPr anchorCtr="0" anchor="ctr" bIns="0" lIns="0" rIns="0" tIns="0">
              <a:noAutofit/>
            </a:bodyPr>
            <a:lstStyle/>
            <a:p>
              <a:pPr indent="0" lvl="0" marL="0" marR="0" rtl="0" algn="ctr">
                <a:lnSpc>
                  <a:spcPct val="90000"/>
                </a:lnSpc>
                <a:spcBef>
                  <a:spcPts val="0"/>
                </a:spcBef>
                <a:spcAft>
                  <a:spcPts val="350"/>
                </a:spcAft>
                <a:buNone/>
              </a:pPr>
              <a:r>
                <a:t/>
              </a:r>
              <a:endParaRPr b="0" baseline="0" i="0" sz="1000" u="none" cap="none" strike="noStrike">
                <a:solidFill>
                  <a:schemeClr val="lt1"/>
                </a:solidFill>
                <a:latin typeface="Source Sans Pro"/>
                <a:ea typeface="Source Sans Pro"/>
                <a:cs typeface="Source Sans Pro"/>
                <a:sym typeface="Source Sans Pro"/>
              </a:endParaRPr>
            </a:p>
          </p:txBody>
        </p:sp>
        <p:sp>
          <p:nvSpPr>
            <p:cNvPr id="165" name="Shape 165"/>
            <p:cNvSpPr/>
            <p:nvPr/>
          </p:nvSpPr>
          <p:spPr>
            <a:xfrm>
              <a:off x="3037444" y="4495794"/>
              <a:ext cx="1430813" cy="142179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66" name="Shape 166"/>
            <p:cNvSpPr txBox="1"/>
            <p:nvPr/>
          </p:nvSpPr>
          <p:spPr>
            <a:xfrm>
              <a:off x="3246983" y="4704012"/>
              <a:ext cx="1011737" cy="1005363"/>
            </a:xfrm>
            <a:prstGeom prst="rect">
              <a:avLst/>
            </a:prstGeom>
            <a:noFill/>
            <a:ln>
              <a:noFill/>
            </a:ln>
          </p:spPr>
          <p:txBody>
            <a:bodyPr anchorCtr="0" anchor="ctr" bIns="12700" lIns="12700" rIns="12700" tIns="12700">
              <a:noAutofit/>
            </a:bodyPr>
            <a:lstStyle/>
            <a:p>
              <a:pPr indent="0" lvl="0" marL="0" marR="0" rtl="0" algn="ctr">
                <a:lnSpc>
                  <a:spcPct val="90000"/>
                </a:lnSpc>
                <a:spcBef>
                  <a:spcPts val="0"/>
                </a:spcBef>
                <a:spcAft>
                  <a:spcPts val="0"/>
                </a:spcAft>
                <a:buSzPct val="25000"/>
                <a:buNone/>
              </a:pPr>
              <a:r>
                <a:rPr b="0" baseline="0" i="0" lang="en-US" sz="1000" u="none" cap="none" strike="noStrike">
                  <a:solidFill>
                    <a:schemeClr val="lt1"/>
                  </a:solidFill>
                  <a:latin typeface="Source Sans Pro"/>
                  <a:ea typeface="Source Sans Pro"/>
                  <a:cs typeface="Source Sans Pro"/>
                  <a:sym typeface="Source Sans Pro"/>
                </a:rPr>
                <a:t>How will you evaluate your methods &amp; impacts</a:t>
              </a:r>
            </a:p>
            <a:p>
              <a:pPr indent="0" lvl="0" marL="0" marR="0" rtl="0" algn="ctr">
                <a:lnSpc>
                  <a:spcPct val="90000"/>
                </a:lnSpc>
                <a:spcBef>
                  <a:spcPts val="350"/>
                </a:spcBef>
                <a:spcAft>
                  <a:spcPts val="350"/>
                </a:spcAft>
                <a:buSzPct val="25000"/>
                <a:buNone/>
              </a:pPr>
              <a:r>
                <a:rPr b="1" baseline="0" i="0" lang="en-US" sz="1000" u="none" cap="none" strike="noStrike">
                  <a:solidFill>
                    <a:schemeClr val="lt1"/>
                  </a:solidFill>
                  <a:latin typeface="Arial"/>
                  <a:ea typeface="Arial"/>
                  <a:cs typeface="Arial"/>
                  <a:sym typeface="Arial"/>
                </a:rPr>
                <a:t>(Evaluation &amp; Dissemination)</a:t>
              </a:r>
            </a:p>
          </p:txBody>
        </p:sp>
        <p:sp>
          <p:nvSpPr>
            <p:cNvPr id="167" name="Shape 167"/>
            <p:cNvSpPr/>
            <p:nvPr/>
          </p:nvSpPr>
          <p:spPr>
            <a:xfrm rot="8443763">
              <a:off x="1714313" y="4066790"/>
              <a:ext cx="1034641" cy="391655"/>
            </a:xfrm>
            <a:prstGeom prst="rightArrow">
              <a:avLst>
                <a:gd fmla="val 60000" name="adj1"/>
                <a:gd fmla="val 50000" name="adj2"/>
              </a:avLst>
            </a:prstGeom>
            <a:solidFill>
              <a:srgbClr val="B7E6FE"/>
            </a:solidFill>
            <a:ln>
              <a:noFill/>
            </a:ln>
          </p:spPr>
          <p:txBody>
            <a:bodyPr anchorCtr="0" anchor="ctr" bIns="91425" lIns="91425" rIns="91425" tIns="91425">
              <a:noAutofit/>
            </a:bodyPr>
            <a:lstStyle/>
            <a:p>
              <a:pPr>
                <a:spcBef>
                  <a:spcPts val="0"/>
                </a:spcBef>
                <a:buNone/>
              </a:pPr>
              <a:r>
                <a:t/>
              </a:r>
              <a:endParaRPr/>
            </a:p>
          </p:txBody>
        </p:sp>
        <p:sp>
          <p:nvSpPr>
            <p:cNvPr id="168" name="Shape 168"/>
            <p:cNvSpPr txBox="1"/>
            <p:nvPr/>
          </p:nvSpPr>
          <p:spPr>
            <a:xfrm rot="-2356235">
              <a:off x="1818543" y="4107934"/>
              <a:ext cx="917145" cy="234994"/>
            </a:xfrm>
            <a:prstGeom prst="rect">
              <a:avLst/>
            </a:prstGeom>
            <a:noFill/>
            <a:ln>
              <a:noFill/>
            </a:ln>
          </p:spPr>
          <p:txBody>
            <a:bodyPr anchorCtr="0" anchor="ctr" bIns="0" lIns="0" rIns="0" tIns="0">
              <a:noAutofit/>
            </a:bodyPr>
            <a:lstStyle/>
            <a:p>
              <a:pPr indent="0" lvl="0" marL="0" marR="0" rtl="0" algn="ctr">
                <a:lnSpc>
                  <a:spcPct val="90000"/>
                </a:lnSpc>
                <a:spcBef>
                  <a:spcPts val="0"/>
                </a:spcBef>
                <a:spcAft>
                  <a:spcPts val="350"/>
                </a:spcAft>
                <a:buNone/>
              </a:pPr>
              <a:r>
                <a:t/>
              </a:r>
              <a:endParaRPr b="0" baseline="0" i="0" sz="1000" u="none" cap="none" strike="noStrike">
                <a:solidFill>
                  <a:schemeClr val="lt1"/>
                </a:solidFill>
                <a:latin typeface="Source Sans Pro"/>
                <a:ea typeface="Source Sans Pro"/>
                <a:cs typeface="Source Sans Pro"/>
                <a:sym typeface="Source Sans Pro"/>
              </a:endParaRPr>
            </a:p>
          </p:txBody>
        </p:sp>
        <p:sp>
          <p:nvSpPr>
            <p:cNvPr id="169" name="Shape 169"/>
            <p:cNvSpPr/>
            <p:nvPr/>
          </p:nvSpPr>
          <p:spPr>
            <a:xfrm>
              <a:off x="152390" y="4648203"/>
              <a:ext cx="1476396" cy="142179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70" name="Shape 170"/>
            <p:cNvSpPr txBox="1"/>
            <p:nvPr/>
          </p:nvSpPr>
          <p:spPr>
            <a:xfrm>
              <a:off x="368603" y="4856421"/>
              <a:ext cx="1043970" cy="1005363"/>
            </a:xfrm>
            <a:prstGeom prst="rect">
              <a:avLst/>
            </a:prstGeom>
            <a:noFill/>
            <a:ln>
              <a:noFill/>
            </a:ln>
          </p:spPr>
          <p:txBody>
            <a:bodyPr anchorCtr="0" anchor="ctr" bIns="12700" lIns="12700" rIns="12700" tIns="12700">
              <a:noAutofit/>
            </a:bodyPr>
            <a:lstStyle/>
            <a:p>
              <a:pPr indent="0" lvl="0" marL="0" marR="0" rtl="0" algn="ctr">
                <a:lnSpc>
                  <a:spcPct val="90000"/>
                </a:lnSpc>
                <a:spcBef>
                  <a:spcPts val="0"/>
                </a:spcBef>
                <a:spcAft>
                  <a:spcPts val="0"/>
                </a:spcAft>
                <a:buSzPct val="25000"/>
                <a:buNone/>
              </a:pPr>
              <a:r>
                <a:rPr b="0" baseline="0" i="0" lang="en-US" sz="1000" u="none" cap="none" strike="noStrike">
                  <a:solidFill>
                    <a:schemeClr val="lt1"/>
                  </a:solidFill>
                  <a:latin typeface="Source Sans Pro"/>
                  <a:ea typeface="Source Sans Pro"/>
                  <a:cs typeface="Source Sans Pro"/>
                  <a:sym typeface="Source Sans Pro"/>
                </a:rPr>
                <a:t>How will you spend the money</a:t>
              </a:r>
            </a:p>
            <a:p>
              <a:pPr indent="0" lvl="0" marL="0" marR="0" rtl="0" algn="ctr">
                <a:lnSpc>
                  <a:spcPct val="90000"/>
                </a:lnSpc>
                <a:spcBef>
                  <a:spcPts val="350"/>
                </a:spcBef>
                <a:spcAft>
                  <a:spcPts val="350"/>
                </a:spcAft>
                <a:buSzPct val="25000"/>
                <a:buNone/>
              </a:pPr>
              <a:r>
                <a:rPr b="1" baseline="0" i="0" lang="en-US" sz="1000" u="none" cap="none" strike="noStrike">
                  <a:solidFill>
                    <a:schemeClr val="lt1"/>
                  </a:solidFill>
                  <a:latin typeface="Arial"/>
                  <a:ea typeface="Arial"/>
                  <a:cs typeface="Arial"/>
                  <a:sym typeface="Arial"/>
                </a:rPr>
                <a:t>(Budget)</a:t>
              </a:r>
            </a:p>
          </p:txBody>
        </p:sp>
        <p:sp>
          <p:nvSpPr>
            <p:cNvPr id="171" name="Shape 171"/>
            <p:cNvSpPr/>
            <p:nvPr/>
          </p:nvSpPr>
          <p:spPr>
            <a:xfrm rot="-10793020">
              <a:off x="1912094" y="2829143"/>
              <a:ext cx="554810" cy="391655"/>
            </a:xfrm>
            <a:prstGeom prst="rightArrow">
              <a:avLst>
                <a:gd fmla="val 60000" name="adj1"/>
                <a:gd fmla="val 50000" name="adj2"/>
              </a:avLst>
            </a:prstGeom>
            <a:solidFill>
              <a:srgbClr val="B7E6FE"/>
            </a:solidFill>
            <a:ln>
              <a:noFill/>
            </a:ln>
          </p:spPr>
          <p:txBody>
            <a:bodyPr anchorCtr="0" anchor="ctr" bIns="91425" lIns="91425" rIns="91425" tIns="91425">
              <a:noAutofit/>
            </a:bodyPr>
            <a:lstStyle/>
            <a:p>
              <a:pPr>
                <a:spcBef>
                  <a:spcPts val="0"/>
                </a:spcBef>
                <a:buNone/>
              </a:pPr>
              <a:r>
                <a:t/>
              </a:r>
              <a:endParaRPr/>
            </a:p>
          </p:txBody>
        </p:sp>
        <p:sp>
          <p:nvSpPr>
            <p:cNvPr id="172" name="Shape 172"/>
            <p:cNvSpPr txBox="1"/>
            <p:nvPr/>
          </p:nvSpPr>
          <p:spPr>
            <a:xfrm rot="6979">
              <a:off x="2029592" y="2907594"/>
              <a:ext cx="437313" cy="234994"/>
            </a:xfrm>
            <a:prstGeom prst="rect">
              <a:avLst/>
            </a:prstGeom>
            <a:noFill/>
            <a:ln>
              <a:noFill/>
            </a:ln>
          </p:spPr>
          <p:txBody>
            <a:bodyPr anchorCtr="0" anchor="ctr" bIns="0" lIns="0" rIns="0" tIns="0">
              <a:noAutofit/>
            </a:bodyPr>
            <a:lstStyle/>
            <a:p>
              <a:pPr indent="0" lvl="0" marL="0" marR="0" rtl="0" algn="ctr">
                <a:lnSpc>
                  <a:spcPct val="90000"/>
                </a:lnSpc>
                <a:spcBef>
                  <a:spcPts val="0"/>
                </a:spcBef>
                <a:spcAft>
                  <a:spcPts val="350"/>
                </a:spcAft>
                <a:buNone/>
              </a:pPr>
              <a:r>
                <a:t/>
              </a:r>
              <a:endParaRPr b="0" baseline="0" i="0" sz="1000" u="none" cap="none" strike="noStrike">
                <a:solidFill>
                  <a:schemeClr val="lt1"/>
                </a:solidFill>
                <a:latin typeface="Source Sans Pro"/>
                <a:ea typeface="Source Sans Pro"/>
                <a:cs typeface="Source Sans Pro"/>
                <a:sym typeface="Source Sans Pro"/>
              </a:endParaRPr>
            </a:p>
          </p:txBody>
        </p:sp>
        <p:sp>
          <p:nvSpPr>
            <p:cNvPr id="173" name="Shape 173"/>
            <p:cNvSpPr/>
            <p:nvPr/>
          </p:nvSpPr>
          <p:spPr>
            <a:xfrm>
              <a:off x="228594" y="2311533"/>
              <a:ext cx="1421799" cy="142179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74" name="Shape 174"/>
            <p:cNvSpPr txBox="1"/>
            <p:nvPr/>
          </p:nvSpPr>
          <p:spPr>
            <a:xfrm>
              <a:off x="436812" y="2519751"/>
              <a:ext cx="1005363" cy="1005363"/>
            </a:xfrm>
            <a:prstGeom prst="rect">
              <a:avLst/>
            </a:prstGeom>
            <a:noFill/>
            <a:ln>
              <a:noFill/>
            </a:ln>
          </p:spPr>
          <p:txBody>
            <a:bodyPr anchorCtr="0" anchor="ctr" bIns="17775" lIns="17775" rIns="17775" tIns="17775">
              <a:noAutofit/>
            </a:bodyPr>
            <a:lstStyle/>
            <a:p>
              <a:pPr indent="0" lvl="0" marL="0" marR="0" rtl="0" algn="ctr">
                <a:lnSpc>
                  <a:spcPct val="90000"/>
                </a:lnSpc>
                <a:spcBef>
                  <a:spcPts val="0"/>
                </a:spcBef>
                <a:spcAft>
                  <a:spcPts val="490"/>
                </a:spcAft>
                <a:buSzPct val="25000"/>
                <a:buNone/>
              </a:pPr>
              <a:r>
                <a:rPr b="1" baseline="0" i="0" lang="en-US" sz="1400" u="none" cap="none" strike="noStrike">
                  <a:solidFill>
                    <a:schemeClr val="lt1"/>
                  </a:solidFill>
                  <a:latin typeface="Source Sans Pro"/>
                  <a:ea typeface="Source Sans Pro"/>
                  <a:cs typeface="Source Sans Pro"/>
                  <a:sym typeface="Source Sans Pro"/>
                </a:rPr>
                <a:t>Abstract</a:t>
              </a:r>
            </a:p>
          </p:txBody>
        </p:sp>
        <p:sp>
          <p:nvSpPr>
            <p:cNvPr id="175" name="Shape 175"/>
            <p:cNvSpPr/>
            <p:nvPr/>
          </p:nvSpPr>
          <p:spPr>
            <a:xfrm rot="-8555872">
              <a:off x="1577913" y="1603006"/>
              <a:ext cx="1111681" cy="391655"/>
            </a:xfrm>
            <a:prstGeom prst="rightArrow">
              <a:avLst>
                <a:gd fmla="val 60000" name="adj1"/>
                <a:gd fmla="val 50000" name="adj2"/>
              </a:avLst>
            </a:prstGeom>
            <a:solidFill>
              <a:srgbClr val="B7E6FE"/>
            </a:solidFill>
            <a:ln>
              <a:noFill/>
            </a:ln>
          </p:spPr>
          <p:txBody>
            <a:bodyPr anchorCtr="0" anchor="ctr" bIns="91425" lIns="91425" rIns="91425" tIns="91425">
              <a:noAutofit/>
            </a:bodyPr>
            <a:lstStyle/>
            <a:p>
              <a:pPr>
                <a:spcBef>
                  <a:spcPts val="0"/>
                </a:spcBef>
                <a:buNone/>
              </a:pPr>
              <a:r>
                <a:t/>
              </a:r>
              <a:endParaRPr/>
            </a:p>
          </p:txBody>
        </p:sp>
        <p:sp>
          <p:nvSpPr>
            <p:cNvPr id="176" name="Shape 176"/>
            <p:cNvSpPr txBox="1"/>
            <p:nvPr/>
          </p:nvSpPr>
          <p:spPr>
            <a:xfrm rot="2244128">
              <a:off x="1683332" y="1717021"/>
              <a:ext cx="994183" cy="234993"/>
            </a:xfrm>
            <a:prstGeom prst="rect">
              <a:avLst/>
            </a:prstGeom>
            <a:noFill/>
            <a:ln>
              <a:noFill/>
            </a:ln>
          </p:spPr>
          <p:txBody>
            <a:bodyPr anchorCtr="0" anchor="ctr" bIns="0" lIns="0" rIns="0" tIns="0">
              <a:noAutofit/>
            </a:bodyPr>
            <a:lstStyle/>
            <a:p>
              <a:pPr indent="0" lvl="0" marL="0" marR="0" rtl="0" algn="ctr">
                <a:lnSpc>
                  <a:spcPct val="90000"/>
                </a:lnSpc>
                <a:spcBef>
                  <a:spcPts val="0"/>
                </a:spcBef>
                <a:spcAft>
                  <a:spcPts val="350"/>
                </a:spcAft>
                <a:buNone/>
              </a:pPr>
              <a:r>
                <a:t/>
              </a:r>
              <a:endParaRPr b="0" baseline="0" i="0" sz="1000" u="none" cap="none" strike="noStrike">
                <a:solidFill>
                  <a:schemeClr val="lt1"/>
                </a:solidFill>
                <a:latin typeface="Source Sans Pro"/>
                <a:ea typeface="Source Sans Pro"/>
                <a:cs typeface="Source Sans Pro"/>
                <a:sym typeface="Source Sans Pro"/>
              </a:endParaRPr>
            </a:p>
          </p:txBody>
        </p:sp>
        <p:sp>
          <p:nvSpPr>
            <p:cNvPr id="177" name="Shape 177"/>
            <p:cNvSpPr/>
            <p:nvPr/>
          </p:nvSpPr>
          <p:spPr>
            <a:xfrm>
              <a:off x="5" y="0"/>
              <a:ext cx="1421799" cy="1421799"/>
            </a:xfrm>
            <a:prstGeom prst="ellipse">
              <a:avLst/>
            </a:prstGeom>
            <a:gradFill>
              <a:gsLst>
                <a:gs pos="0">
                  <a:srgbClr val="7FD4FF"/>
                </a:gs>
                <a:gs pos="25000">
                  <a:srgbClr val="3DBEFF"/>
                </a:gs>
                <a:gs pos="50000">
                  <a:srgbClr val="23B4FF"/>
                </a:gs>
                <a:gs pos="65000">
                  <a:srgbClr val="23B4FF"/>
                </a:gs>
                <a:gs pos="80000">
                  <a:srgbClr val="3BBBFF"/>
                </a:gs>
                <a:gs pos="100000">
                  <a:srgbClr val="73CEFF"/>
                </a:gs>
              </a:gsLst>
              <a:lin ang="5400000" scaled="0"/>
            </a:gradFill>
            <a:ln>
              <a:noFill/>
            </a:ln>
          </p:spPr>
          <p:txBody>
            <a:bodyPr anchorCtr="0" anchor="ctr" bIns="91425" lIns="91425" rIns="91425" tIns="91425">
              <a:noAutofit/>
            </a:bodyPr>
            <a:lstStyle/>
            <a:p>
              <a:pPr>
                <a:spcBef>
                  <a:spcPts val="0"/>
                </a:spcBef>
                <a:buNone/>
              </a:pPr>
              <a:r>
                <a:t/>
              </a:r>
              <a:endParaRPr/>
            </a:p>
          </p:txBody>
        </p:sp>
        <p:sp>
          <p:nvSpPr>
            <p:cNvPr id="178" name="Shape 178"/>
            <p:cNvSpPr txBox="1"/>
            <p:nvPr/>
          </p:nvSpPr>
          <p:spPr>
            <a:xfrm>
              <a:off x="208222" y="208217"/>
              <a:ext cx="1005363" cy="1005363"/>
            </a:xfrm>
            <a:prstGeom prst="rect">
              <a:avLst/>
            </a:prstGeom>
            <a:noFill/>
            <a:ln>
              <a:noFill/>
            </a:ln>
          </p:spPr>
          <p:txBody>
            <a:bodyPr anchorCtr="0" anchor="ctr" bIns="17775" lIns="17775" rIns="17775" tIns="17775">
              <a:noAutofit/>
            </a:bodyPr>
            <a:lstStyle/>
            <a:p>
              <a:pPr indent="0" lvl="0" marL="0" marR="0" rtl="0" algn="ctr">
                <a:lnSpc>
                  <a:spcPct val="90000"/>
                </a:lnSpc>
                <a:spcBef>
                  <a:spcPts val="0"/>
                </a:spcBef>
                <a:spcAft>
                  <a:spcPts val="490"/>
                </a:spcAft>
                <a:buSzPct val="25000"/>
                <a:buNone/>
              </a:pPr>
              <a:r>
                <a:rPr b="1" baseline="0" i="0" lang="en-US" sz="1400" u="none" cap="none" strike="noStrike">
                  <a:solidFill>
                    <a:schemeClr val="lt1"/>
                  </a:solidFill>
                  <a:latin typeface="Source Sans Pro"/>
                  <a:ea typeface="Source Sans Pro"/>
                  <a:cs typeface="Source Sans Pro"/>
                  <a:sym typeface="Source Sans Pro"/>
                </a:rPr>
                <a:t>Appendices</a:t>
              </a:r>
            </a:p>
          </p:txBody>
        </p:sp>
      </p:grpSp>
      <p:sp>
        <p:nvSpPr>
          <p:cNvPr id="179" name="Shape 179"/>
          <p:cNvSpPr/>
          <p:nvPr/>
        </p:nvSpPr>
        <p:spPr>
          <a:xfrm>
            <a:off x="3581400" y="3047999"/>
            <a:ext cx="1866900" cy="1015662"/>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2000" u="none" cap="none" strike="noStrike">
                <a:solidFill>
                  <a:srgbClr val="587700"/>
                </a:solidFill>
                <a:latin typeface="Source Sans Pro"/>
                <a:ea typeface="Source Sans Pro"/>
                <a:cs typeface="Source Sans Pro"/>
                <a:sym typeface="Source Sans Pro"/>
              </a:rPr>
              <a:t>CORE GRANT PROPOSAL COMPONENTS</a:t>
            </a:r>
          </a:p>
        </p:txBody>
      </p:sp>
    </p:spTree>
  </p:cSld>
  <p:clrMapOvr>
    <a:masterClrMapping/>
  </p:clrMapOvr>
  <p:transition spd="slow">
    <p:cut/>
  </p:transition>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9" name="Shape 579"/>
        <p:cNvGrpSpPr/>
        <p:nvPr/>
      </p:nvGrpSpPr>
      <p:grpSpPr>
        <a:xfrm>
          <a:off x="0" y="0"/>
          <a:ext cx="0" cy="0"/>
          <a:chOff x="0" y="0"/>
          <a:chExt cx="0" cy="0"/>
        </a:xfrm>
      </p:grpSpPr>
      <p:pic>
        <p:nvPicPr>
          <p:cNvPr id="580" name="Shape 580"/>
          <p:cNvPicPr preferRelativeResize="0"/>
          <p:nvPr/>
        </p:nvPicPr>
        <p:blipFill rotWithShape="1">
          <a:blip r:embed="rId3">
            <a:alphaModFix/>
          </a:blip>
          <a:srcRect b="7221" l="0" r="0" t="6250"/>
          <a:stretch/>
        </p:blipFill>
        <p:spPr>
          <a:xfrm>
            <a:off x="228600" y="228600"/>
            <a:ext cx="5299364" cy="5934075"/>
          </a:xfrm>
          <a:prstGeom prst="rect">
            <a:avLst/>
          </a:prstGeom>
          <a:noFill/>
          <a:ln>
            <a:noFill/>
          </a:ln>
        </p:spPr>
      </p:pic>
      <p:sp>
        <p:nvSpPr>
          <p:cNvPr id="581" name="Shape 581"/>
          <p:cNvSpPr txBox="1"/>
          <p:nvPr/>
        </p:nvSpPr>
        <p:spPr>
          <a:xfrm>
            <a:off x="6019800" y="381000"/>
            <a:ext cx="2590800" cy="1754325"/>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0" baseline="0" i="0" lang="en-US" sz="1800" u="none" cap="none" strike="noStrike">
                <a:solidFill>
                  <a:schemeClr val="dk1"/>
                </a:solidFill>
                <a:latin typeface="Source Sans Pro"/>
                <a:ea typeface="Source Sans Pro"/>
                <a:cs typeface="Source Sans Pro"/>
                <a:sym typeface="Source Sans Pro"/>
              </a:rPr>
              <a:t>The monthly page does not have the same columns but it is made to use with the quarterly page to have all of your tracking information.</a:t>
            </a:r>
          </a:p>
        </p:txBody>
      </p:sp>
    </p:spTree>
  </p:cSld>
  <p:clrMapOvr>
    <a:masterClrMapping/>
  </p:clrMapOvr>
  <p:transition spd="slow">
    <p:cut/>
  </p:transition>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5" name="Shape 585"/>
        <p:cNvGrpSpPr/>
        <p:nvPr/>
      </p:nvGrpSpPr>
      <p:grpSpPr>
        <a:xfrm>
          <a:off x="0" y="0"/>
          <a:ext cx="0" cy="0"/>
          <a:chOff x="0" y="0"/>
          <a:chExt cx="0" cy="0"/>
        </a:xfrm>
      </p:grpSpPr>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3" name="Shape 183"/>
        <p:cNvGrpSpPr/>
        <p:nvPr/>
      </p:nvGrpSpPr>
      <p:grpSpPr>
        <a:xfrm>
          <a:off x="0" y="0"/>
          <a:ext cx="0" cy="0"/>
          <a:chOff x="0" y="0"/>
          <a:chExt cx="0" cy="0"/>
        </a:xfrm>
      </p:grpSpPr>
      <p:sp>
        <p:nvSpPr>
          <p:cNvPr id="184" name="Shape 184"/>
          <p:cNvSpPr/>
          <p:nvPr/>
        </p:nvSpPr>
        <p:spPr>
          <a:xfrm>
            <a:off x="1143000" y="-126146"/>
            <a:ext cx="6583981" cy="830996"/>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800" u="none" cap="none" strike="noStrike">
                <a:solidFill>
                  <a:srgbClr val="008B85"/>
                </a:solidFill>
                <a:latin typeface="Source Sans Pro"/>
                <a:ea typeface="Source Sans Pro"/>
                <a:cs typeface="Source Sans Pro"/>
                <a:sym typeface="Source Sans Pro"/>
              </a:rPr>
              <a:t>Introduction &amp; Credibility</a:t>
            </a:r>
          </a:p>
        </p:txBody>
      </p:sp>
      <p:sp>
        <p:nvSpPr>
          <p:cNvPr id="185" name="Shape 185"/>
          <p:cNvSpPr txBox="1"/>
          <p:nvPr/>
        </p:nvSpPr>
        <p:spPr>
          <a:xfrm>
            <a:off x="381000" y="685800"/>
            <a:ext cx="8381999" cy="6001642"/>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Purpose: </a:t>
            </a:r>
            <a:r>
              <a:rPr b="0" baseline="0" i="0" lang="en-US" sz="1600" u="none" cap="none" strike="noStrike">
                <a:solidFill>
                  <a:schemeClr val="dk1"/>
                </a:solidFill>
                <a:latin typeface="Source Sans Pro"/>
                <a:ea typeface="Source Sans Pro"/>
                <a:cs typeface="Source Sans Pro"/>
                <a:sym typeface="Source Sans Pro"/>
              </a:rPr>
              <a:t>The introduction is a credibility statement that describes your professional and organizational qualifications and establishes the significance of your idea. For private foundations it should be extensive perhaps even half the length of your proposal.  Your qualifications, or credibility, may have more to do with your being funded than anything else. In a government proposal, the application guidelines may or may not ask for an introductory section.  The introduction section establishes  the tone of the whole proposal.  Novice proposal writes focus on their own nee for funds instead of using the introductory section to link their project with the sponsor's priorities.</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600" u="none" cap="none" strike="noStrike">
                <a:solidFill>
                  <a:schemeClr val="dk1"/>
                </a:solidFill>
                <a:latin typeface="Source Sans Pro"/>
                <a:ea typeface="Source Sans Pro"/>
                <a:cs typeface="Source Sans Pro"/>
                <a:sym typeface="Source Sans Pro"/>
              </a:rPr>
              <a:t>Key points to include as you write your introduction &amp; credibility statement</a:t>
            </a:r>
          </a:p>
          <a:p>
            <a:pPr indent="0" lvl="0" marL="0" marR="0" rtl="0" algn="l">
              <a:spcBef>
                <a:spcPts val="0"/>
              </a:spcBef>
              <a:buNone/>
            </a:pPr>
            <a:r>
              <a:t/>
            </a:r>
            <a:endParaRPr b="0" baseline="0" i="0" sz="16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1600" u="none" cap="none" strike="noStrike">
                <a:solidFill>
                  <a:schemeClr val="dk1"/>
                </a:solidFill>
                <a:latin typeface="Source Sans Pro"/>
                <a:ea typeface="Source Sans Pro"/>
                <a:cs typeface="Source Sans Pro"/>
                <a:sym typeface="Source Sans Pro"/>
              </a:rPr>
              <a:t>Clearly establish who you are.</a:t>
            </a:r>
          </a:p>
          <a:p>
            <a:pPr indent="-342900" lvl="0" marL="342900" marR="0" rtl="0" algn="l">
              <a:spcBef>
                <a:spcPts val="0"/>
              </a:spcBef>
              <a:buClr>
                <a:schemeClr val="dk1"/>
              </a:buClr>
              <a:buSzPct val="100000"/>
              <a:buFont typeface="Souce Sans Pro"/>
              <a:buAutoNum type="arabicPeriod"/>
            </a:pPr>
            <a:r>
              <a:rPr b="0" baseline="0" i="0" lang="en-US" sz="1600" u="none" cap="none" strike="noStrike">
                <a:solidFill>
                  <a:schemeClr val="dk1"/>
                </a:solidFill>
                <a:latin typeface="Source Sans Pro"/>
                <a:ea typeface="Source Sans Pro"/>
                <a:cs typeface="Source Sans Pro"/>
                <a:sym typeface="Source Sans Pro"/>
              </a:rPr>
              <a:t>Describe your organizational goals.</a:t>
            </a:r>
          </a:p>
          <a:p>
            <a:pPr indent="-342900" lvl="0" marL="342900" marR="0" rtl="0" algn="l">
              <a:spcBef>
                <a:spcPts val="0"/>
              </a:spcBef>
              <a:buClr>
                <a:schemeClr val="dk1"/>
              </a:buClr>
              <a:buSzPct val="100000"/>
              <a:buFont typeface="Souce Sans Pro"/>
              <a:buAutoNum type="arabicPeriod"/>
            </a:pPr>
            <a:r>
              <a:rPr b="0" baseline="0" i="0" lang="en-US" sz="1600" u="none" cap="none" strike="noStrike">
                <a:solidFill>
                  <a:schemeClr val="dk1"/>
                </a:solidFill>
                <a:latin typeface="Source Sans Pro"/>
                <a:ea typeface="Source Sans Pro"/>
                <a:cs typeface="Source Sans Pro"/>
                <a:sym typeface="Source Sans Pro"/>
              </a:rPr>
              <a:t>Establish your credibility in the project topic area.</a:t>
            </a:r>
          </a:p>
          <a:p>
            <a:pPr indent="-342900" lvl="0" marL="342900" marR="0" rtl="0" algn="l">
              <a:spcBef>
                <a:spcPts val="0"/>
              </a:spcBef>
              <a:buClr>
                <a:schemeClr val="dk1"/>
              </a:buClr>
              <a:buSzPct val="100000"/>
              <a:buFont typeface="Souce Sans Pro"/>
              <a:buAutoNum type="arabicPeriod"/>
            </a:pPr>
            <a:r>
              <a:rPr b="0" baseline="0" i="0" lang="en-US" sz="1600" u="none" cap="none" strike="noStrike">
                <a:solidFill>
                  <a:schemeClr val="dk1"/>
                </a:solidFill>
                <a:latin typeface="Source Sans Pro"/>
                <a:ea typeface="Source Sans Pro"/>
                <a:cs typeface="Source Sans Pro"/>
                <a:sym typeface="Source Sans Pro"/>
              </a:rPr>
              <a:t>Lead logically to the problem statement.</a:t>
            </a:r>
          </a:p>
          <a:p>
            <a:pPr indent="-241300" lvl="0" marL="342900" marR="0" rtl="0" algn="l">
              <a:spcBef>
                <a:spcPts val="0"/>
              </a:spcBef>
              <a:buClr>
                <a:schemeClr val="dk1"/>
              </a:buClr>
              <a:buFont typeface="Souce Sans Pro"/>
              <a:buNone/>
            </a:pPr>
            <a:r>
              <a:t/>
            </a:r>
            <a:endParaRPr b="0" baseline="0" i="0" sz="16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Writing Tips: The introduction section of a proposal represents a credibility statement about you and your environment.  While your resume is an important credibility statement, particularly in government proposals, it may not communicate the fact that you work in an environment conducive to conducting your project.  Weave this point into your introduction.</a:t>
            </a:r>
          </a:p>
          <a:p>
            <a:pPr indent="0" lvl="0" marL="0" marR="0" rtl="0" algn="l">
              <a:spcBef>
                <a:spcPts val="0"/>
              </a:spcBef>
              <a:buSzPct val="25000"/>
              <a:buNone/>
            </a:pPr>
            <a:r>
              <a:rPr b="0" baseline="0" i="0" lang="en-US" sz="1600" u="none" cap="none" strike="noStrike">
                <a:solidFill>
                  <a:schemeClr val="dk1"/>
                </a:solidFill>
                <a:latin typeface="Source Sans Pro"/>
                <a:ea typeface="Source Sans Pro"/>
                <a:cs typeface="Source Sans Pro"/>
                <a:sym typeface="Source Sans Pro"/>
              </a:rPr>
              <a:t>Tell the reviewer about your track record in projects of this kind and how  this project fits into your overall organizational goals.  If you don’t have a strong track record in your proposed project area, borrow credibility form other field experts through the use of project consultants , letters of endorsement, and supporting statistics. </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p:nvPr/>
        </p:nvSpPr>
        <p:spPr>
          <a:xfrm>
            <a:off x="195120" y="0"/>
            <a:ext cx="8948879" cy="769441"/>
          </a:xfrm>
          <a:prstGeom prst="rect">
            <a:avLst/>
          </a:prstGeom>
          <a:noFill/>
          <a:ln>
            <a:noFill/>
          </a:ln>
        </p:spPr>
        <p:txBody>
          <a:bodyPr anchorCtr="0" anchor="t" bIns="45700" lIns="91425" rIns="91425" tIns="45700">
            <a:noAutofit/>
          </a:bodyPr>
          <a:lstStyle/>
          <a:p>
            <a:pPr indent="0" lvl="0" marL="0" marR="0" rtl="0" algn="ctr">
              <a:spcBef>
                <a:spcPts val="0"/>
              </a:spcBef>
              <a:buSzPct val="25000"/>
              <a:buNone/>
            </a:pPr>
            <a:r>
              <a:rPr b="1" baseline="0" i="0" lang="en-US" sz="4400" u="none" cap="none" strike="noStrike">
                <a:solidFill>
                  <a:srgbClr val="2C82F4"/>
                </a:solidFill>
                <a:latin typeface="Source Sans Pro"/>
                <a:ea typeface="Source Sans Pro"/>
                <a:cs typeface="Source Sans Pro"/>
                <a:sym typeface="Source Sans Pro"/>
              </a:rPr>
              <a:t>Statement of Problem or Need</a:t>
            </a:r>
          </a:p>
        </p:txBody>
      </p:sp>
      <p:sp>
        <p:nvSpPr>
          <p:cNvPr id="191" name="Shape 191"/>
          <p:cNvSpPr txBox="1"/>
          <p:nvPr/>
        </p:nvSpPr>
        <p:spPr>
          <a:xfrm>
            <a:off x="457200" y="807539"/>
            <a:ext cx="8153399" cy="5893921"/>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rPr b="1" baseline="0" i="0" lang="en-US" sz="1300" u="none" cap="none" strike="noStrike">
                <a:solidFill>
                  <a:schemeClr val="dk1"/>
                </a:solidFill>
                <a:latin typeface="Source Sans Pro"/>
                <a:ea typeface="Source Sans Pro"/>
                <a:cs typeface="Source Sans Pro"/>
                <a:sym typeface="Source Sans Pro"/>
              </a:rPr>
              <a:t>Purpose: </a:t>
            </a:r>
            <a:r>
              <a:rPr b="0" baseline="0" i="0" lang="en-US" sz="1300" u="none" cap="none" strike="noStrike">
                <a:solidFill>
                  <a:schemeClr val="dk1"/>
                </a:solidFill>
                <a:latin typeface="Source Sans Pro"/>
                <a:ea typeface="Source Sans Pro"/>
                <a:cs typeface="Source Sans Pro"/>
                <a:sym typeface="Source Sans Pro"/>
              </a:rPr>
              <a:t>Your statement of the problem- or need – represents the reason behind your proposal.  It specifies the conditions you wish to change. It  should be supported by evidence drawn from your experience, from statistics provided authoritative sources, and from appropriate literature reviews.  Your problem or need statement should quickly summarize the problem, show your familiarity with prior research or work on the topic, reinforce your credibility for investigating the problem, and justify why this problem should be investigate. Do not assume that everyone sees the problem as clearly as you do. Even if the problem is obvious, your reviewers want to know how clearly you can state it.</a:t>
            </a:r>
          </a:p>
          <a:p>
            <a:pPr indent="0" lvl="0" marL="0" marR="0" rtl="0" algn="l">
              <a:spcBef>
                <a:spcPts val="0"/>
              </a:spcBef>
              <a:buNone/>
            </a:pPr>
            <a:r>
              <a:t/>
            </a:r>
            <a:endParaRPr b="0" baseline="0" i="0" sz="13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1" baseline="0" i="0" lang="en-US" sz="1300" u="none" cap="none" strike="noStrike">
                <a:solidFill>
                  <a:schemeClr val="dk1"/>
                </a:solidFill>
                <a:latin typeface="Source Sans Pro"/>
                <a:ea typeface="Source Sans Pro"/>
                <a:cs typeface="Source Sans Pro"/>
                <a:sym typeface="Source Sans Pro"/>
              </a:rPr>
              <a:t>Key points to include as you write your statement of problem or need.</a:t>
            </a:r>
          </a:p>
          <a:p>
            <a:pPr indent="0" lvl="0" marL="0" marR="0" rtl="0" algn="l">
              <a:spcBef>
                <a:spcPts val="0"/>
              </a:spcBef>
              <a:buNone/>
            </a:pPr>
            <a:r>
              <a:t/>
            </a:r>
            <a:endParaRPr b="0" baseline="0" i="0" sz="1300" u="none" cap="none" strike="noStrike">
              <a:solidFill>
                <a:schemeClr val="dk1"/>
              </a:solidFill>
              <a:latin typeface="Source Sans Pro"/>
              <a:ea typeface="Source Sans Pro"/>
              <a:cs typeface="Source Sans Pro"/>
              <a:sym typeface="Source Sans Pro"/>
            </a:endParaRPr>
          </a:p>
          <a:p>
            <a:pPr indent="-342900" lvl="0" marL="342900" marR="0" rtl="0" algn="l">
              <a:spcBef>
                <a:spcPts val="0"/>
              </a:spcBef>
              <a:buClr>
                <a:schemeClr val="dk1"/>
              </a:buClr>
              <a:buSzPct val="100000"/>
              <a:buFont typeface="Souce Sans Pro"/>
              <a:buAutoNum type="arabicPeriod"/>
            </a:pPr>
            <a:r>
              <a:rPr b="0" baseline="0" i="0" lang="en-US" sz="1300" u="none" cap="none" strike="noStrike">
                <a:solidFill>
                  <a:schemeClr val="dk1"/>
                </a:solidFill>
                <a:latin typeface="Source Sans Pro"/>
                <a:ea typeface="Source Sans Pro"/>
                <a:cs typeface="Source Sans Pro"/>
                <a:sym typeface="Source Sans Pro"/>
              </a:rPr>
              <a:t>Demonstrate a precise understanding of the problem or need that you are attempting to solve.</a:t>
            </a:r>
          </a:p>
          <a:p>
            <a:pPr indent="-342900" lvl="0" marL="342900" marR="0" rtl="0" algn="l">
              <a:spcBef>
                <a:spcPts val="0"/>
              </a:spcBef>
              <a:buClr>
                <a:schemeClr val="dk1"/>
              </a:buClr>
              <a:buSzPct val="100000"/>
              <a:buFont typeface="Souce Sans Pro"/>
              <a:buAutoNum type="arabicPeriod"/>
            </a:pPr>
            <a:r>
              <a:rPr b="0" baseline="0" i="0" lang="en-US" sz="1300" u="none" cap="none" strike="noStrike">
                <a:solidFill>
                  <a:schemeClr val="dk1"/>
                </a:solidFill>
                <a:latin typeface="Source Sans Pro"/>
                <a:ea typeface="Source Sans Pro"/>
                <a:cs typeface="Source Sans Pro"/>
                <a:sym typeface="Source Sans Pro"/>
              </a:rPr>
              <a:t>Clearly convey the focus of your project early in the narrative.</a:t>
            </a:r>
          </a:p>
          <a:p>
            <a:pPr indent="-342900" lvl="0" marL="342900" marR="0" rtl="0" algn="l">
              <a:spcBef>
                <a:spcPts val="0"/>
              </a:spcBef>
              <a:buClr>
                <a:schemeClr val="dk1"/>
              </a:buClr>
              <a:buSzPct val="100000"/>
              <a:buFont typeface="Souce Sans Pro"/>
              <a:buAutoNum type="arabicPeriod"/>
            </a:pPr>
            <a:r>
              <a:rPr b="0" baseline="0" i="0" lang="en-US" sz="1300" u="none" cap="none" strike="noStrike">
                <a:solidFill>
                  <a:schemeClr val="dk1"/>
                </a:solidFill>
                <a:latin typeface="Source Sans Pro"/>
                <a:ea typeface="Source Sans Pro"/>
                <a:cs typeface="Source Sans Pro"/>
                <a:sym typeface="Source Sans Pro"/>
              </a:rPr>
              <a:t>Indicate the relationship of your project to a larger set of problems or issues and justify why your particular focus has been chosen.</a:t>
            </a:r>
          </a:p>
          <a:p>
            <a:pPr indent="-342900" lvl="0" marL="342900" marR="0" rtl="0" algn="l">
              <a:spcBef>
                <a:spcPts val="0"/>
              </a:spcBef>
              <a:buClr>
                <a:schemeClr val="dk1"/>
              </a:buClr>
              <a:buSzPct val="100000"/>
              <a:buFont typeface="Souce Sans Pro"/>
              <a:buAutoNum type="arabicPeriod"/>
            </a:pPr>
            <a:r>
              <a:rPr b="0" baseline="0" i="0" lang="en-US" sz="1300" u="none" cap="none" strike="noStrike">
                <a:solidFill>
                  <a:schemeClr val="dk1"/>
                </a:solidFill>
                <a:latin typeface="Source Sans Pro"/>
                <a:ea typeface="Source Sans Pro"/>
                <a:cs typeface="Source Sans Pro"/>
                <a:sym typeface="Source Sans Pro"/>
              </a:rPr>
              <a:t>Establish the importance and significance of the problem.</a:t>
            </a:r>
          </a:p>
          <a:p>
            <a:pPr indent="-342900" lvl="0" marL="342900" marR="0" rtl="0" algn="l">
              <a:spcBef>
                <a:spcPts val="0"/>
              </a:spcBef>
              <a:buClr>
                <a:schemeClr val="dk1"/>
              </a:buClr>
              <a:buSzPct val="100000"/>
              <a:buFont typeface="Souce Sans Pro"/>
              <a:buAutoNum type="arabicPeriod"/>
            </a:pPr>
            <a:r>
              <a:rPr b="0" baseline="0" i="0" lang="en-US" sz="1300" u="none" cap="none" strike="noStrike">
                <a:solidFill>
                  <a:schemeClr val="dk1"/>
                </a:solidFill>
                <a:latin typeface="Source Sans Pro"/>
                <a:ea typeface="Source Sans Pro"/>
                <a:cs typeface="Source Sans Pro"/>
                <a:sym typeface="Source Sans Pro"/>
              </a:rPr>
              <a:t>Justify why your problem should be of special interest to the sponsor.</a:t>
            </a:r>
          </a:p>
          <a:p>
            <a:pPr indent="-342900" lvl="0" marL="342900" marR="0" rtl="0" algn="l">
              <a:spcBef>
                <a:spcPts val="0"/>
              </a:spcBef>
              <a:buClr>
                <a:schemeClr val="dk1"/>
              </a:buClr>
              <a:buSzPct val="100000"/>
              <a:buFont typeface="Souce Sans Pro"/>
              <a:buAutoNum type="arabicPeriod"/>
            </a:pPr>
            <a:r>
              <a:rPr b="0" baseline="0" i="0" lang="en-US" sz="1300" u="none" cap="none" strike="noStrike">
                <a:solidFill>
                  <a:schemeClr val="dk1"/>
                </a:solidFill>
                <a:latin typeface="Source Sans Pro"/>
                <a:ea typeface="Source Sans Pro"/>
                <a:cs typeface="Source Sans Pro"/>
                <a:sym typeface="Source Sans Pro"/>
              </a:rPr>
              <a:t>Demonstrate that your problem is feasible to solve.</a:t>
            </a:r>
          </a:p>
          <a:p>
            <a:pPr indent="-342900" lvl="0" marL="342900" marR="0" rtl="0" algn="l">
              <a:spcBef>
                <a:spcPts val="0"/>
              </a:spcBef>
              <a:buClr>
                <a:schemeClr val="dk1"/>
              </a:buClr>
              <a:buSzPct val="100000"/>
              <a:buFont typeface="Souce Sans Pro"/>
              <a:buAutoNum type="arabicPeriod"/>
            </a:pPr>
            <a:r>
              <a:rPr b="0" baseline="0" i="0" lang="en-US" sz="1300" u="none" cap="none" strike="noStrike">
                <a:solidFill>
                  <a:schemeClr val="dk1"/>
                </a:solidFill>
                <a:latin typeface="Source Sans Pro"/>
                <a:ea typeface="Source Sans Pro"/>
                <a:cs typeface="Source Sans Pro"/>
                <a:sym typeface="Source Sans Pro"/>
              </a:rPr>
              <a:t> Make the reviewer want to read further.</a:t>
            </a:r>
          </a:p>
          <a:p>
            <a:pPr indent="-342900" lvl="0" marL="342900" marR="0" rtl="0" algn="l">
              <a:spcBef>
                <a:spcPts val="0"/>
              </a:spcBef>
              <a:buClr>
                <a:schemeClr val="dk1"/>
              </a:buClr>
              <a:buSzPct val="100000"/>
              <a:buFont typeface="Souce Sans Pro"/>
              <a:buAutoNum type="arabicPeriod"/>
            </a:pPr>
            <a:r>
              <a:rPr b="0" baseline="0" i="0" lang="en-US" sz="1300" u="none" cap="none" strike="noStrike">
                <a:solidFill>
                  <a:schemeClr val="dk1"/>
                </a:solidFill>
                <a:latin typeface="Source Sans Pro"/>
                <a:ea typeface="Source Sans Pro"/>
                <a:cs typeface="Source Sans Pro"/>
                <a:sym typeface="Source Sans Pro"/>
              </a:rPr>
              <a:t>Indicate how the problem relates to your organizational goals.</a:t>
            </a:r>
          </a:p>
          <a:p>
            <a:pPr indent="-342900" lvl="0" marL="342900" marR="0" rtl="0" algn="l">
              <a:spcBef>
                <a:spcPts val="0"/>
              </a:spcBef>
              <a:buClr>
                <a:schemeClr val="dk1"/>
              </a:buClr>
              <a:buSzPct val="100000"/>
              <a:buFont typeface="Souce Sans Pro"/>
              <a:buAutoNum type="arabicPeriod"/>
            </a:pPr>
            <a:r>
              <a:rPr b="0" baseline="0" i="0" lang="en-US" sz="1300" u="none" cap="none" strike="noStrike">
                <a:solidFill>
                  <a:schemeClr val="dk1"/>
                </a:solidFill>
                <a:latin typeface="Source Sans Pro"/>
                <a:ea typeface="Source Sans Pro"/>
                <a:cs typeface="Source Sans Pro"/>
                <a:sym typeface="Source Sans Pro"/>
              </a:rPr>
              <a:t>State the problem and outputs in terms of human needs and societal benefits.</a:t>
            </a:r>
          </a:p>
          <a:p>
            <a:pPr indent="-260350" lvl="0" marL="342900" marR="0" rtl="0" algn="l">
              <a:spcBef>
                <a:spcPts val="0"/>
              </a:spcBef>
              <a:buClr>
                <a:schemeClr val="dk1"/>
              </a:buClr>
              <a:buFont typeface="Souce Sans Pro"/>
              <a:buNone/>
            </a:pPr>
            <a:r>
              <a:t/>
            </a:r>
            <a:endParaRPr b="0" baseline="0" i="0" sz="1300" u="none" cap="none" strike="noStrike">
              <a:solidFill>
                <a:schemeClr val="dk1"/>
              </a:solidFill>
              <a:latin typeface="Source Sans Pro"/>
              <a:ea typeface="Source Sans Pro"/>
              <a:cs typeface="Source Sans Pro"/>
              <a:sym typeface="Source Sans Pro"/>
            </a:endParaRPr>
          </a:p>
          <a:p>
            <a:pPr indent="0" lvl="0" marL="0" marR="0" rtl="0" algn="l">
              <a:spcBef>
                <a:spcPts val="0"/>
              </a:spcBef>
              <a:buSzPct val="25000"/>
              <a:buNone/>
            </a:pPr>
            <a:r>
              <a:rPr b="0" baseline="0" i="0" lang="en-US" sz="1300" u="none" cap="none" strike="noStrike">
                <a:solidFill>
                  <a:schemeClr val="dk1"/>
                </a:solidFill>
                <a:latin typeface="Source Sans Pro"/>
                <a:ea typeface="Source Sans Pro"/>
                <a:cs typeface="Source Sans Pro"/>
                <a:sym typeface="Source Sans Pro"/>
              </a:rPr>
              <a:t>Writing tips: A common error is to pain the problem in too grand or general terms. Don’t say “little is known about…” “there is a lack of information about…” or “ no research as dealt with…” this problem. Arguing for something that isn’t makes a weak need statement. Instead, go one step further. Explain the consequences of the information void.  Describe the need in human terms.  For example, you want to buy computers for your school, talk about the happy, computer-literate students who will benefit in the future.  Beyond discussing the importance of the project’s topic, demonstrate the need for your methodology; the reviewers should be able to anticipate your solution based on your analysis of the problem.  This important transition paragraph id frequently left out of proposals written by beginning proposal writers.</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Trek">
  <a:themeElements>
    <a:clrScheme name="Waveform">
      <a:dk1>
        <a:srgbClr val="000000"/>
      </a:dk1>
      <a:lt1>
        <a:srgbClr val="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ysClr lastClr="000000" val="windowText"/>
      </a:dk1>
      <a:lt1>
        <a:sysClr lastClr="FFFFFF" val="window"/>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cap="flat" cmpd="sng" w="9525" algn="ctr">
          <a:solidFill>
            <a:schemeClr val="phClr">
              <a:shade val="95000"/>
              <a:satMod val="105000"/>
            </a:schemeClr>
          </a:solidFill>
          <a:prstDash val="solid"/>
        </a:ln>
        <a:ln cap="flat" cmpd="sng" w="25400" algn="ctr">
          <a:solidFill>
            <a:schemeClr val="phClr"/>
          </a:solidFill>
          <a:prstDash val="solid"/>
        </a:ln>
        <a:ln cap="flat" cmpd="sng" w="38100" algn="ctr">
          <a:solidFill>
            <a:schemeClr val="phClr"/>
          </a:solidFill>
          <a:prstDash val="solid"/>
        </a:ln>
      </a:lnStyleLst>
      <a:effectStyleLst>
        <a:effectStyle>
          <a:effectLst>
            <a:outerShdw blurRad="40000" rotWithShape="0" dir="5400000" dist="20000">
              <a:srgbClr val="000000">
                <a:alpha val="38000"/>
              </a:srgbClr>
            </a:outerShdw>
          </a:effectLst>
        </a:effectStyle>
        <a:effectStyle>
          <a:effectLst>
            <a:outerShdw blurRad="40000" rotWithShape="0" dir="5400000" dist="23000">
              <a:srgbClr val="000000">
                <a:alpha val="35000"/>
              </a:srgbClr>
            </a:outerShdw>
          </a:effectLst>
        </a:effectStyle>
        <a:effectStyle>
          <a:effectLst>
            <a:outerShdw blurRad="40000" rotWithShape="0" dir="5400000" dist="23000">
              <a:srgbClr val="000000">
                <a:alpha val="35000"/>
              </a:srgbClr>
            </a:outerShdw>
          </a:effectLst>
          <a:scene3d>
            <a:camera prst="orthographicFront">
              <a:rot lat="0" lon="0" rev="0"/>
            </a:camera>
            <a:lightRig dir="t" rig="threePt">
              <a:rot lat="0" lon="0" rev="1200000"/>
            </a:lightRig>
          </a:scene3d>
          <a:sp3d>
            <a:bevelT h="25400" w="635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b="180000" l="50000" r="50000" t="-80000"/>
          </a:path>
        </a:gradFill>
        <a:gradFill rotWithShape="1">
          <a:gsLst>
            <a:gs pos="0">
              <a:schemeClr val="phClr">
                <a:tint val="80000"/>
                <a:satMod val="300000"/>
              </a:schemeClr>
            </a:gs>
            <a:gs pos="100000">
              <a:schemeClr val="phClr">
                <a:shade val="30000"/>
                <a:satMod val="200000"/>
              </a:schemeClr>
            </a:gs>
          </a:gsLst>
          <a:path path="circle">
            <a:fillToRect b="50000" l="50000" r="50000" t="50000"/>
          </a:path>
        </a:gradFill>
      </a:bgFillStyleLst>
    </a:fmtScheme>
  </a:themeElements>
</a:theme>
</file>