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97" r:id="rId4"/>
    <p:sldId id="268" r:id="rId5"/>
    <p:sldId id="269" r:id="rId6"/>
    <p:sldId id="270" r:id="rId7"/>
    <p:sldId id="327" r:id="rId8"/>
    <p:sldId id="323" r:id="rId9"/>
    <p:sldId id="324" r:id="rId10"/>
    <p:sldId id="325" r:id="rId11"/>
    <p:sldId id="326" r:id="rId12"/>
    <p:sldId id="262" r:id="rId13"/>
    <p:sldId id="263" r:id="rId14"/>
    <p:sldId id="264" r:id="rId15"/>
    <p:sldId id="265" r:id="rId16"/>
    <p:sldId id="267" r:id="rId17"/>
    <p:sldId id="266" r:id="rId18"/>
    <p:sldId id="302" r:id="rId19"/>
    <p:sldId id="271" r:id="rId20"/>
    <p:sldId id="272" r:id="rId21"/>
    <p:sldId id="273" r:id="rId22"/>
    <p:sldId id="274" r:id="rId23"/>
    <p:sldId id="275" r:id="rId24"/>
    <p:sldId id="277" r:id="rId25"/>
    <p:sldId id="276" r:id="rId26"/>
    <p:sldId id="280" r:id="rId27"/>
    <p:sldId id="278" r:id="rId28"/>
    <p:sldId id="279" r:id="rId29"/>
    <p:sldId id="281" r:id="rId30"/>
    <p:sldId id="291" r:id="rId31"/>
    <p:sldId id="292" r:id="rId32"/>
    <p:sldId id="293" r:id="rId33"/>
    <p:sldId id="294" r:id="rId34"/>
    <p:sldId id="296" r:id="rId35"/>
    <p:sldId id="295" r:id="rId36"/>
    <p:sldId id="309" r:id="rId37"/>
    <p:sldId id="282" r:id="rId38"/>
    <p:sldId id="283" r:id="rId39"/>
    <p:sldId id="284" r:id="rId40"/>
    <p:sldId id="285" r:id="rId41"/>
    <p:sldId id="286" r:id="rId42"/>
    <p:sldId id="287" r:id="rId43"/>
    <p:sldId id="288" r:id="rId44"/>
    <p:sldId id="290" r:id="rId45"/>
    <p:sldId id="289" r:id="rId46"/>
    <p:sldId id="316" r:id="rId47"/>
    <p:sldId id="307" r:id="rId48"/>
    <p:sldId id="317" r:id="rId49"/>
    <p:sldId id="318" r:id="rId50"/>
    <p:sldId id="314" r:id="rId51"/>
    <p:sldId id="301" r:id="rId52"/>
    <p:sldId id="299" r:id="rId53"/>
    <p:sldId id="304" r:id="rId54"/>
    <p:sldId id="305" r:id="rId55"/>
    <p:sldId id="300" r:id="rId56"/>
    <p:sldId id="298" r:id="rId57"/>
    <p:sldId id="303" r:id="rId58"/>
    <p:sldId id="306" r:id="rId59"/>
    <p:sldId id="313" r:id="rId60"/>
    <p:sldId id="308" r:id="rId61"/>
    <p:sldId id="315" r:id="rId62"/>
    <p:sldId id="312" r:id="rId63"/>
    <p:sldId id="311" r:id="rId64"/>
    <p:sldId id="320" r:id="rId65"/>
    <p:sldId id="342" r:id="rId66"/>
    <p:sldId id="341" r:id="rId67"/>
    <p:sldId id="343" r:id="rId68"/>
    <p:sldId id="347" r:id="rId69"/>
    <p:sldId id="346" r:id="rId70"/>
    <p:sldId id="345" r:id="rId71"/>
    <p:sldId id="344" r:id="rId72"/>
    <p:sldId id="321" r:id="rId73"/>
    <p:sldId id="328" r:id="rId74"/>
    <p:sldId id="329" r:id="rId75"/>
    <p:sldId id="330" r:id="rId76"/>
    <p:sldId id="331" r:id="rId77"/>
    <p:sldId id="332" r:id="rId78"/>
    <p:sldId id="333" r:id="rId79"/>
    <p:sldId id="334" r:id="rId80"/>
    <p:sldId id="322" r:id="rId81"/>
    <p:sldId id="335" r:id="rId82"/>
    <p:sldId id="336" r:id="rId83"/>
    <p:sldId id="338" r:id="rId84"/>
    <p:sldId id="337" r:id="rId85"/>
    <p:sldId id="319" r:id="rId86"/>
    <p:sldId id="339" r:id="rId87"/>
    <p:sldId id="340"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p:scale>
          <a:sx n="80" d="100"/>
          <a:sy n="80" d="100"/>
        </p:scale>
        <p:origin x="-1474" y="-1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1CE8E4-A9DD-42D6-953A-867D0C9E18E4}"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A7A7BF-30F5-46CF-A863-2554BF595BDD}" type="datetimeFigureOut">
              <a:rPr lang="en-US" smtClean="0"/>
              <a:t>4/15/2015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01CE8E4-A9DD-42D6-953A-867D0C9E18E4}" type="slidenum">
              <a:rPr lang="en-US" smtClean="0"/>
              <a:t>‹#›</a:t>
            </a:fld>
            <a:endParaRPr lang="en-US" dirty="0"/>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dirty="0"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C4A7A7BF-30F5-46CF-A863-2554BF595BDD}" type="datetimeFigureOut">
              <a:rPr lang="en-US" smtClean="0"/>
              <a:t>4/15/2015</a:t>
            </a:fld>
            <a:endParaRPr lang="en-US"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601CE8E4-A9DD-42D6-953A-867D0C9E18E4}"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montanastatefund.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eftps.gov/eftps/"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9.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jp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09987" y="2743200"/>
            <a:ext cx="3313728" cy="3477875"/>
          </a:xfrm>
          <a:prstGeom prst="rect">
            <a:avLst/>
          </a:prstGeom>
          <a:noFill/>
        </p:spPr>
        <p:txBody>
          <a:bodyPr wrap="none" lIns="91440" tIns="45720" rIns="91440" bIns="45720">
            <a:spAutoFit/>
          </a:bodyPr>
          <a:lstStyle/>
          <a:p>
            <a:pPr algn="ctr"/>
            <a:r>
              <a:rPr lang="en-US" sz="4400" b="1" spc="50" dirty="0" smtClean="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rPr>
              <a:t>Paying</a:t>
            </a:r>
          </a:p>
          <a:p>
            <a:pPr algn="ctr"/>
            <a:endParaRPr lang="en-US" sz="4400" b="1" spc="50" dirty="0" smtClean="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endParaRPr>
          </a:p>
          <a:p>
            <a:pPr algn="ctr"/>
            <a:r>
              <a:rPr lang="en-US" sz="4400" b="1" spc="50" dirty="0" smtClean="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rPr>
              <a:t>Taxes &amp;</a:t>
            </a:r>
          </a:p>
          <a:p>
            <a:pPr algn="ctr"/>
            <a:r>
              <a:rPr lang="en-US" sz="4400" b="1" spc="50" dirty="0" smtClean="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rPr>
              <a:t> </a:t>
            </a:r>
          </a:p>
          <a:p>
            <a:pPr algn="ctr"/>
            <a:r>
              <a:rPr lang="en-US" sz="4400" b="1" spc="50" dirty="0" smtClean="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rPr>
              <a:t>Liabilities</a:t>
            </a:r>
            <a:endParaRPr lang="en-US" sz="4400" b="1" spc="50" dirty="0">
              <a:ln w="12700" cmpd="sng">
                <a:solidFill>
                  <a:schemeClr val="accent6">
                    <a:satMod val="120000"/>
                    <a:shade val="80000"/>
                  </a:schemeClr>
                </a:solidFill>
                <a:prstDash val="solid"/>
              </a:ln>
              <a:solidFill>
                <a:schemeClr val="accent6">
                  <a:tint val="1000"/>
                </a:schemeClr>
              </a:solidFill>
              <a:effectLst>
                <a:glow rad="228600">
                  <a:schemeClr val="accent6">
                    <a:satMod val="175000"/>
                    <a:alpha val="40000"/>
                  </a:schemeClr>
                </a:glow>
              </a:effectLst>
            </a:endParaRPr>
          </a:p>
        </p:txBody>
      </p:sp>
      <p:sp>
        <p:nvSpPr>
          <p:cNvPr id="2" name="Rectangle 1"/>
          <p:cNvSpPr/>
          <p:nvPr/>
        </p:nvSpPr>
        <p:spPr>
          <a:xfrm>
            <a:off x="1991709" y="457200"/>
            <a:ext cx="5126724" cy="1754326"/>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Easy Come ..</a:t>
            </a:r>
          </a:p>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Easy Go..</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15914213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8616" y="1524000"/>
            <a:ext cx="6730568" cy="3649230"/>
          </a:xfrm>
          <a:prstGeom prst="rect">
            <a:avLst/>
          </a:prstGeom>
        </p:spPr>
      </p:pic>
      <p:sp>
        <p:nvSpPr>
          <p:cNvPr id="3" name="Oval 2"/>
          <p:cNvSpPr/>
          <p:nvPr/>
        </p:nvSpPr>
        <p:spPr>
          <a:xfrm>
            <a:off x="3467100" y="4336610"/>
            <a:ext cx="3810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1676400" y="457200"/>
            <a:ext cx="5715000" cy="369332"/>
          </a:xfrm>
          <a:prstGeom prst="rect">
            <a:avLst/>
          </a:prstGeom>
          <a:noFill/>
        </p:spPr>
        <p:txBody>
          <a:bodyPr wrap="square" rtlCol="0">
            <a:spAutoFit/>
          </a:bodyPr>
          <a:lstStyle/>
          <a:p>
            <a:pPr algn="ctr"/>
            <a:r>
              <a:rPr lang="en-US" dirty="0" smtClean="0"/>
              <a:t>Next select the Pay Liabilities Icon</a:t>
            </a:r>
            <a:endParaRPr lang="en-US" dirty="0"/>
          </a:p>
        </p:txBody>
      </p:sp>
    </p:spTree>
    <p:extLst>
      <p:ext uri="{BB962C8B-B14F-4D97-AF65-F5344CB8AC3E}">
        <p14:creationId xmlns:p14="http://schemas.microsoft.com/office/powerpoint/2010/main" val="3573022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0160" y="1295400"/>
            <a:ext cx="6583680" cy="3703320"/>
          </a:xfrm>
          <a:prstGeom prst="rect">
            <a:avLst/>
          </a:prstGeom>
        </p:spPr>
      </p:pic>
      <p:sp>
        <p:nvSpPr>
          <p:cNvPr id="3" name="Oval 2"/>
          <p:cNvSpPr/>
          <p:nvPr/>
        </p:nvSpPr>
        <p:spPr>
          <a:xfrm>
            <a:off x="2606040" y="2068717"/>
            <a:ext cx="52578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7153596" y="2690388"/>
            <a:ext cx="716280" cy="304800"/>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457200" y="457200"/>
            <a:ext cx="8229600" cy="646331"/>
          </a:xfrm>
          <a:prstGeom prst="rect">
            <a:avLst/>
          </a:prstGeom>
          <a:noFill/>
        </p:spPr>
        <p:txBody>
          <a:bodyPr wrap="square" rtlCol="0">
            <a:spAutoFit/>
          </a:bodyPr>
          <a:lstStyle/>
          <a:p>
            <a:r>
              <a:rPr lang="en-US" dirty="0" smtClean="0"/>
              <a:t>You will need to select the tax or liability you are wanting to pay and then click the View/ Pay button.</a:t>
            </a:r>
            <a:endParaRPr lang="en-US" dirty="0"/>
          </a:p>
        </p:txBody>
      </p:sp>
    </p:spTree>
    <p:extLst>
      <p:ext uri="{BB962C8B-B14F-4D97-AF65-F5344CB8AC3E}">
        <p14:creationId xmlns:p14="http://schemas.microsoft.com/office/powerpoint/2010/main" val="29253963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942" y="1066800"/>
            <a:ext cx="7653867" cy="4305300"/>
          </a:xfrm>
          <a:prstGeom prst="rect">
            <a:avLst/>
          </a:prstGeom>
        </p:spPr>
      </p:pic>
      <p:cxnSp>
        <p:nvCxnSpPr>
          <p:cNvPr id="6" name="Straight Arrow Connector 5"/>
          <p:cNvCxnSpPr/>
          <p:nvPr/>
        </p:nvCxnSpPr>
        <p:spPr>
          <a:xfrm>
            <a:off x="1676400" y="2133600"/>
            <a:ext cx="762000" cy="0"/>
          </a:xfrm>
          <a:prstGeom prst="straightConnector1">
            <a:avLst/>
          </a:prstGeom>
          <a:ln w="2222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7648575" y="27432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04423" y="5715000"/>
            <a:ext cx="8229600" cy="646331"/>
          </a:xfrm>
          <a:prstGeom prst="rect">
            <a:avLst/>
          </a:prstGeom>
          <a:noFill/>
        </p:spPr>
        <p:txBody>
          <a:bodyPr wrap="square" rtlCol="0">
            <a:spAutoFit/>
          </a:bodyPr>
          <a:lstStyle/>
          <a:p>
            <a:r>
              <a:rPr lang="en-US" dirty="0" smtClean="0"/>
              <a:t>First select the liability payment and then view/pay which should send you to liability payment screen.</a:t>
            </a:r>
            <a:endParaRPr lang="en-US" dirty="0"/>
          </a:p>
        </p:txBody>
      </p:sp>
    </p:spTree>
    <p:extLst>
      <p:ext uri="{BB962C8B-B14F-4D97-AF65-F5344CB8AC3E}">
        <p14:creationId xmlns:p14="http://schemas.microsoft.com/office/powerpoint/2010/main" val="34941760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990600"/>
            <a:ext cx="5673852" cy="4520946"/>
          </a:xfrm>
          <a:prstGeom prst="rect">
            <a:avLst/>
          </a:prstGeom>
        </p:spPr>
      </p:pic>
      <p:sp>
        <p:nvSpPr>
          <p:cNvPr id="3" name="Rectangle 2"/>
          <p:cNvSpPr/>
          <p:nvPr/>
        </p:nvSpPr>
        <p:spPr>
          <a:xfrm>
            <a:off x="1143000" y="3106293"/>
            <a:ext cx="990600" cy="14478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990600" y="228600"/>
            <a:ext cx="7010400" cy="369332"/>
          </a:xfrm>
          <a:prstGeom prst="rect">
            <a:avLst/>
          </a:prstGeom>
          <a:noFill/>
        </p:spPr>
        <p:txBody>
          <a:bodyPr wrap="square" rtlCol="0">
            <a:spAutoFit/>
          </a:bodyPr>
          <a:lstStyle/>
          <a:p>
            <a:pPr algn="ctr"/>
            <a:r>
              <a:rPr lang="en-US" b="1" dirty="0" smtClean="0"/>
              <a:t>Liability Payment Screen</a:t>
            </a:r>
            <a:endParaRPr lang="en-US" b="1" dirty="0"/>
          </a:p>
        </p:txBody>
      </p:sp>
      <p:sp>
        <p:nvSpPr>
          <p:cNvPr id="5" name="TextBox 4"/>
          <p:cNvSpPr txBox="1"/>
          <p:nvPr/>
        </p:nvSpPr>
        <p:spPr>
          <a:xfrm>
            <a:off x="6248400" y="914400"/>
            <a:ext cx="2667000" cy="3416320"/>
          </a:xfrm>
          <a:prstGeom prst="rect">
            <a:avLst/>
          </a:prstGeom>
          <a:noFill/>
        </p:spPr>
        <p:txBody>
          <a:bodyPr wrap="square" rtlCol="0">
            <a:spAutoFit/>
          </a:bodyPr>
          <a:lstStyle/>
          <a:p>
            <a:r>
              <a:rPr lang="en-US" dirty="0" smtClean="0"/>
              <a:t>Make sure the bank account, the date and amounts are correct. Enter a memo and class then you can either pay through QuickBooks or through the EFTPS website.   The next few screens will walk you though paying through both.</a:t>
            </a:r>
            <a:endParaRPr lang="en-US" dirty="0"/>
          </a:p>
        </p:txBody>
      </p:sp>
    </p:spTree>
    <p:extLst>
      <p:ext uri="{BB962C8B-B14F-4D97-AF65-F5344CB8AC3E}">
        <p14:creationId xmlns:p14="http://schemas.microsoft.com/office/powerpoint/2010/main" val="35721400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381000"/>
            <a:ext cx="8458200" cy="369332"/>
          </a:xfrm>
          <a:prstGeom prst="rect">
            <a:avLst/>
          </a:prstGeom>
          <a:noFill/>
        </p:spPr>
        <p:txBody>
          <a:bodyPr wrap="square" rtlCol="0">
            <a:spAutoFit/>
          </a:bodyPr>
          <a:lstStyle/>
          <a:p>
            <a:pPr algn="ctr"/>
            <a:r>
              <a:rPr lang="en-US" b="1" dirty="0" smtClean="0"/>
              <a:t>Paying through QuickBooks (version 2014 or newer)</a:t>
            </a:r>
            <a:endParaRPr lang="en-US"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914400"/>
            <a:ext cx="6675120" cy="5318760"/>
          </a:xfrm>
          <a:prstGeom prst="rect">
            <a:avLst/>
          </a:prstGeom>
        </p:spPr>
      </p:pic>
      <p:sp>
        <p:nvSpPr>
          <p:cNvPr id="4" name="Rectangle 3"/>
          <p:cNvSpPr/>
          <p:nvPr/>
        </p:nvSpPr>
        <p:spPr>
          <a:xfrm>
            <a:off x="2971800" y="3401085"/>
            <a:ext cx="914400" cy="152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5334000" y="5715000"/>
            <a:ext cx="1219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304800" y="3810000"/>
            <a:ext cx="1524000" cy="923330"/>
          </a:xfrm>
          <a:prstGeom prst="rect">
            <a:avLst/>
          </a:prstGeom>
          <a:noFill/>
        </p:spPr>
        <p:txBody>
          <a:bodyPr wrap="square" rtlCol="0">
            <a:spAutoFit/>
          </a:bodyPr>
          <a:lstStyle/>
          <a:p>
            <a:r>
              <a:rPr lang="en-US" dirty="0" smtClean="0"/>
              <a:t>Click on the E-Pay button</a:t>
            </a:r>
            <a:endParaRPr lang="en-US" dirty="0"/>
          </a:p>
        </p:txBody>
      </p:sp>
    </p:spTree>
    <p:extLst>
      <p:ext uri="{BB962C8B-B14F-4D97-AF65-F5344CB8AC3E}">
        <p14:creationId xmlns:p14="http://schemas.microsoft.com/office/powerpoint/2010/main" val="639115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1905000"/>
            <a:ext cx="5532120" cy="4312920"/>
          </a:xfrm>
          <a:prstGeom prst="rect">
            <a:avLst/>
          </a:prstGeom>
        </p:spPr>
      </p:pic>
      <p:sp>
        <p:nvSpPr>
          <p:cNvPr id="3" name="TextBox 2"/>
          <p:cNvSpPr txBox="1"/>
          <p:nvPr/>
        </p:nvSpPr>
        <p:spPr>
          <a:xfrm>
            <a:off x="609600" y="228600"/>
            <a:ext cx="8001000" cy="646331"/>
          </a:xfrm>
          <a:prstGeom prst="rect">
            <a:avLst/>
          </a:prstGeom>
          <a:noFill/>
        </p:spPr>
        <p:txBody>
          <a:bodyPr wrap="square" rtlCol="0">
            <a:spAutoFit/>
          </a:bodyPr>
          <a:lstStyle/>
          <a:p>
            <a:r>
              <a:rPr lang="en-US" dirty="0" smtClean="0"/>
              <a:t>The information that you received from the EFTPS website will need to be entered here.</a:t>
            </a:r>
            <a:endParaRPr lang="en-US" dirty="0"/>
          </a:p>
        </p:txBody>
      </p:sp>
      <p:sp>
        <p:nvSpPr>
          <p:cNvPr id="4" name="Oval 3"/>
          <p:cNvSpPr/>
          <p:nvPr/>
        </p:nvSpPr>
        <p:spPr>
          <a:xfrm>
            <a:off x="1447800" y="3505200"/>
            <a:ext cx="4267200" cy="1905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5181600" y="5867400"/>
            <a:ext cx="914400" cy="4762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a:off x="1066800" y="893981"/>
            <a:ext cx="2362200" cy="2477869"/>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15200" y="3674596"/>
            <a:ext cx="1524000" cy="646331"/>
          </a:xfrm>
          <a:prstGeom prst="rect">
            <a:avLst/>
          </a:prstGeom>
          <a:noFill/>
        </p:spPr>
        <p:txBody>
          <a:bodyPr wrap="square" rtlCol="0">
            <a:spAutoFit/>
          </a:bodyPr>
          <a:lstStyle/>
          <a:p>
            <a:r>
              <a:rPr lang="en-US" dirty="0" smtClean="0"/>
              <a:t>Then click submit</a:t>
            </a:r>
            <a:endParaRPr lang="en-US" dirty="0"/>
          </a:p>
        </p:txBody>
      </p:sp>
      <p:cxnSp>
        <p:nvCxnSpPr>
          <p:cNvPr id="10" name="Straight Arrow Connector 9"/>
          <p:cNvCxnSpPr/>
          <p:nvPr/>
        </p:nvCxnSpPr>
        <p:spPr>
          <a:xfrm flipH="1">
            <a:off x="6019800" y="4343400"/>
            <a:ext cx="1752600" cy="152400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86600" y="5036641"/>
            <a:ext cx="1905000" cy="1754326"/>
          </a:xfrm>
          <a:prstGeom prst="rect">
            <a:avLst/>
          </a:prstGeom>
          <a:noFill/>
        </p:spPr>
        <p:txBody>
          <a:bodyPr wrap="square" rtlCol="0">
            <a:spAutoFit/>
          </a:bodyPr>
          <a:lstStyle/>
          <a:p>
            <a:r>
              <a:rPr lang="en-US" dirty="0" smtClean="0"/>
              <a:t>QuickBooks will process your request and move you to the next screen.</a:t>
            </a:r>
            <a:endParaRPr lang="en-US" dirty="0"/>
          </a:p>
        </p:txBody>
      </p:sp>
      <p:sp>
        <p:nvSpPr>
          <p:cNvPr id="12" name="Rectangle 11"/>
          <p:cNvSpPr/>
          <p:nvPr/>
        </p:nvSpPr>
        <p:spPr>
          <a:xfrm>
            <a:off x="5257800" y="2667000"/>
            <a:ext cx="533400" cy="381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90175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990600"/>
            <a:ext cx="6523037" cy="532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5029200" y="5715000"/>
            <a:ext cx="1143000" cy="5984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6172200" y="5715000"/>
            <a:ext cx="914400" cy="598487"/>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457200" y="228600"/>
            <a:ext cx="8382000" cy="369332"/>
          </a:xfrm>
          <a:prstGeom prst="rect">
            <a:avLst/>
          </a:prstGeom>
          <a:noFill/>
        </p:spPr>
        <p:txBody>
          <a:bodyPr wrap="square" rtlCol="0">
            <a:spAutoFit/>
          </a:bodyPr>
          <a:lstStyle/>
          <a:p>
            <a:r>
              <a:rPr lang="en-US" dirty="0" smtClean="0"/>
              <a:t>Print your confirmation and file with your records then click close</a:t>
            </a:r>
            <a:endParaRPr lang="en-US" dirty="0"/>
          </a:p>
        </p:txBody>
      </p:sp>
      <p:cxnSp>
        <p:nvCxnSpPr>
          <p:cNvPr id="6" name="Straight Arrow Connector 5"/>
          <p:cNvCxnSpPr/>
          <p:nvPr/>
        </p:nvCxnSpPr>
        <p:spPr>
          <a:xfrm>
            <a:off x="2819400" y="597932"/>
            <a:ext cx="2362200" cy="50408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6934200" y="597932"/>
            <a:ext cx="838200" cy="5040868"/>
          </a:xfrm>
          <a:prstGeom prst="straightConnector1">
            <a:avLst/>
          </a:prstGeom>
          <a:ln w="19050">
            <a:solidFill>
              <a:srgbClr val="7030A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0004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9903" t="5925" r="8631" b="52593"/>
          <a:stretch/>
        </p:blipFill>
        <p:spPr>
          <a:xfrm>
            <a:off x="304800" y="609600"/>
            <a:ext cx="4318000" cy="2844800"/>
          </a:xfrm>
          <a:prstGeom prst="rect">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b="59876"/>
          <a:stretch/>
        </p:blipFill>
        <p:spPr>
          <a:xfrm>
            <a:off x="76200" y="3886200"/>
            <a:ext cx="5300357" cy="2751667"/>
          </a:xfrm>
          <a:prstGeom prst="rect">
            <a:avLst/>
          </a:prstGeom>
        </p:spPr>
      </p:pic>
      <p:sp>
        <p:nvSpPr>
          <p:cNvPr id="5" name="TextBox 4"/>
          <p:cNvSpPr txBox="1"/>
          <p:nvPr/>
        </p:nvSpPr>
        <p:spPr>
          <a:xfrm>
            <a:off x="6172200" y="914400"/>
            <a:ext cx="2514600" cy="646331"/>
          </a:xfrm>
          <a:prstGeom prst="rect">
            <a:avLst/>
          </a:prstGeom>
          <a:noFill/>
        </p:spPr>
        <p:txBody>
          <a:bodyPr wrap="square" rtlCol="0">
            <a:spAutoFit/>
          </a:bodyPr>
          <a:lstStyle/>
          <a:p>
            <a:r>
              <a:rPr lang="en-US" dirty="0" smtClean="0"/>
              <a:t>Your confirmation should look like this </a:t>
            </a:r>
            <a:endParaRPr lang="en-US" dirty="0"/>
          </a:p>
        </p:txBody>
      </p:sp>
      <p:sp>
        <p:nvSpPr>
          <p:cNvPr id="6" name="TextBox 5"/>
          <p:cNvSpPr txBox="1"/>
          <p:nvPr/>
        </p:nvSpPr>
        <p:spPr>
          <a:xfrm>
            <a:off x="6400800" y="4267200"/>
            <a:ext cx="2438400" cy="1200329"/>
          </a:xfrm>
          <a:prstGeom prst="rect">
            <a:avLst/>
          </a:prstGeom>
          <a:noFill/>
        </p:spPr>
        <p:txBody>
          <a:bodyPr wrap="square" rtlCol="0">
            <a:spAutoFit/>
          </a:bodyPr>
          <a:lstStyle/>
          <a:p>
            <a:r>
              <a:rPr lang="en-US" dirty="0" smtClean="0"/>
              <a:t>Then print the payroll liabilities payment summary for your records</a:t>
            </a:r>
            <a:endParaRPr lang="en-US" dirty="0"/>
          </a:p>
        </p:txBody>
      </p:sp>
      <p:cxnSp>
        <p:nvCxnSpPr>
          <p:cNvPr id="8" name="Straight Arrow Connector 7"/>
          <p:cNvCxnSpPr/>
          <p:nvPr/>
        </p:nvCxnSpPr>
        <p:spPr>
          <a:xfrm flipH="1">
            <a:off x="4495800" y="1371600"/>
            <a:ext cx="16764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4724400" y="5086529"/>
            <a:ext cx="16764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295400" y="1447800"/>
            <a:ext cx="533400" cy="114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431248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b="25432"/>
          <a:stretch/>
        </p:blipFill>
        <p:spPr>
          <a:xfrm>
            <a:off x="304800" y="914400"/>
            <a:ext cx="5300357" cy="5113867"/>
          </a:xfrm>
          <a:prstGeom prst="rect">
            <a:avLst/>
          </a:prstGeom>
        </p:spPr>
      </p:pic>
      <p:sp>
        <p:nvSpPr>
          <p:cNvPr id="3" name="TextBox 2"/>
          <p:cNvSpPr txBox="1"/>
          <p:nvPr/>
        </p:nvSpPr>
        <p:spPr>
          <a:xfrm>
            <a:off x="6705600" y="1143000"/>
            <a:ext cx="2133600" cy="2031325"/>
          </a:xfrm>
          <a:prstGeom prst="rect">
            <a:avLst/>
          </a:prstGeom>
          <a:noFill/>
        </p:spPr>
        <p:txBody>
          <a:bodyPr wrap="square" rtlCol="0">
            <a:spAutoFit/>
          </a:bodyPr>
          <a:lstStyle/>
          <a:p>
            <a:r>
              <a:rPr lang="en-US" dirty="0" smtClean="0"/>
              <a:t>Finally print the email from the QuickBooks Payroll service and file with the other documents for your records.</a:t>
            </a:r>
            <a:endParaRPr lang="en-US" dirty="0"/>
          </a:p>
        </p:txBody>
      </p:sp>
    </p:spTree>
    <p:extLst>
      <p:ext uri="{BB962C8B-B14F-4D97-AF65-F5344CB8AC3E}">
        <p14:creationId xmlns:p14="http://schemas.microsoft.com/office/powerpoint/2010/main" val="1154274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3276600"/>
            <a:ext cx="5943600" cy="310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4100" y="5105400"/>
            <a:ext cx="1195387" cy="43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38150" y="2514600"/>
            <a:ext cx="8229600" cy="646331"/>
          </a:xfrm>
          <a:prstGeom prst="rect">
            <a:avLst/>
          </a:prstGeom>
          <a:noFill/>
        </p:spPr>
        <p:txBody>
          <a:bodyPr wrap="square" rtlCol="0">
            <a:spAutoFit/>
          </a:bodyPr>
          <a:lstStyle/>
          <a:p>
            <a:pPr algn="ctr"/>
            <a:r>
              <a:rPr lang="en-US" dirty="0" smtClean="0"/>
              <a:t>After you have received your pin and password then click on the make a payment button.</a:t>
            </a:r>
            <a:endParaRPr lang="en-US" dirty="0"/>
          </a:p>
        </p:txBody>
      </p:sp>
      <p:sp>
        <p:nvSpPr>
          <p:cNvPr id="5" name="TextBox 4"/>
          <p:cNvSpPr txBox="1"/>
          <p:nvPr/>
        </p:nvSpPr>
        <p:spPr>
          <a:xfrm>
            <a:off x="1219200" y="272534"/>
            <a:ext cx="6934200" cy="369332"/>
          </a:xfrm>
          <a:prstGeom prst="rect">
            <a:avLst/>
          </a:prstGeom>
          <a:noFill/>
        </p:spPr>
        <p:txBody>
          <a:bodyPr wrap="square" rtlCol="0">
            <a:spAutoFit/>
          </a:bodyPr>
          <a:lstStyle/>
          <a:p>
            <a:pPr algn="ctr"/>
            <a:r>
              <a:rPr lang="en-US" b="1" dirty="0" smtClean="0"/>
              <a:t>Paying through the EFTPS Website</a:t>
            </a:r>
            <a:endParaRPr lang="en-US" b="1" dirty="0"/>
          </a:p>
        </p:txBody>
      </p:sp>
      <p:sp>
        <p:nvSpPr>
          <p:cNvPr id="3" name="TextBox 2"/>
          <p:cNvSpPr txBox="1"/>
          <p:nvPr/>
        </p:nvSpPr>
        <p:spPr>
          <a:xfrm>
            <a:off x="685800" y="838200"/>
            <a:ext cx="7620000" cy="1600438"/>
          </a:xfrm>
          <a:prstGeom prst="rect">
            <a:avLst/>
          </a:prstGeom>
          <a:noFill/>
        </p:spPr>
        <p:txBody>
          <a:bodyPr wrap="square" rtlCol="0">
            <a:spAutoFit/>
          </a:bodyPr>
          <a:lstStyle/>
          <a:p>
            <a:r>
              <a:rPr lang="en-US" sz="1600" dirty="0" smtClean="0"/>
              <a:t>If you have a payroll service through a pre 2014 version of  QuickBooks you can use the software to give you the amount that you owe and the breakdown just like above but then you would report it through the website.  If you do your payroll by hand you will need your tracking sheet and if you have an outside source you will need to know the amount from them to submit through the website</a:t>
            </a:r>
            <a:r>
              <a:rPr lang="en-US" dirty="0" smtClean="0"/>
              <a:t>.</a:t>
            </a:r>
            <a:endParaRPr lang="en-US" dirty="0"/>
          </a:p>
        </p:txBody>
      </p:sp>
    </p:spTree>
    <p:extLst>
      <p:ext uri="{BB962C8B-B14F-4D97-AF65-F5344CB8AC3E}">
        <p14:creationId xmlns:p14="http://schemas.microsoft.com/office/powerpoint/2010/main" val="28495108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76201"/>
            <a:ext cx="7125113" cy="533401"/>
          </a:xfrm>
        </p:spPr>
        <p:txBody>
          <a:bodyPr/>
          <a:lstStyle/>
          <a:p>
            <a:pPr algn="ctr"/>
            <a:r>
              <a:rPr lang="en-US" sz="2000" dirty="0" smtClean="0"/>
              <a:t>Paying Payroll Liabilities</a:t>
            </a:r>
            <a:endParaRPr lang="en-US" sz="2000" dirty="0"/>
          </a:p>
        </p:txBody>
      </p:sp>
      <p:sp>
        <p:nvSpPr>
          <p:cNvPr id="4" name="TextBox 3"/>
          <p:cNvSpPr txBox="1"/>
          <p:nvPr/>
        </p:nvSpPr>
        <p:spPr>
          <a:xfrm>
            <a:off x="238125" y="381000"/>
            <a:ext cx="8686799" cy="6047809"/>
          </a:xfrm>
          <a:prstGeom prst="rect">
            <a:avLst/>
          </a:prstGeom>
          <a:noFill/>
        </p:spPr>
        <p:txBody>
          <a:bodyPr wrap="square" rtlCol="0">
            <a:spAutoFit/>
          </a:bodyPr>
          <a:lstStyle/>
          <a:p>
            <a:pPr lvl="0"/>
            <a:r>
              <a:rPr lang="en-US" sz="1150" dirty="0" smtClean="0"/>
              <a:t>First you need to know how your district pays their liabilities as some district are on a monthly schedule, some on a quarterly schedule and some liabilities can be paid annually. </a:t>
            </a:r>
            <a:r>
              <a:rPr lang="en-US" sz="1150" dirty="0">
                <a:solidFill>
                  <a:prstClr val="black"/>
                </a:solidFill>
              </a:rPr>
              <a:t>Retirement &amp; Health Insurance – varies by </a:t>
            </a:r>
            <a:r>
              <a:rPr lang="en-US" sz="1150" dirty="0" smtClean="0">
                <a:solidFill>
                  <a:prstClr val="black"/>
                </a:solidFill>
              </a:rPr>
              <a:t>district.</a:t>
            </a:r>
            <a:endParaRPr lang="en-US" sz="1150" dirty="0"/>
          </a:p>
          <a:p>
            <a:endParaRPr lang="en-US" sz="1150" dirty="0"/>
          </a:p>
          <a:p>
            <a:r>
              <a:rPr lang="en-US" sz="1150" dirty="0" smtClean="0"/>
              <a:t>If you can’t find the answer call the agency and they will help you.  Here are some general guidelines:</a:t>
            </a:r>
          </a:p>
          <a:p>
            <a:endParaRPr lang="en-US" sz="1150" dirty="0"/>
          </a:p>
          <a:p>
            <a:r>
              <a:rPr lang="en-US" sz="1150" b="1" dirty="0" smtClean="0"/>
              <a:t>IRS</a:t>
            </a:r>
          </a:p>
          <a:p>
            <a:r>
              <a:rPr lang="en-US" sz="1150" b="1" dirty="0" smtClean="0"/>
              <a:t>http</a:t>
            </a:r>
            <a:r>
              <a:rPr lang="en-US" sz="1150" b="1" dirty="0"/>
              <a:t>://www.irs.gov/</a:t>
            </a:r>
            <a:endParaRPr lang="en-US" sz="1150" b="1" dirty="0" smtClean="0"/>
          </a:p>
          <a:p>
            <a:r>
              <a:rPr lang="en-US" sz="1150" dirty="0" smtClean="0"/>
              <a:t>The IRS deposit schedules are semiweekly, monthly, and quarterly (if the amount per quarter is less than $2,500.00) To determine what schedule you use follow the information in Publication 15 pages 24-26. Most districts are monthly or quarterly. </a:t>
            </a:r>
            <a:r>
              <a:rPr lang="en-US" sz="1150" b="1" i="1" dirty="0" smtClean="0"/>
              <a:t>(Be sure to fill out your quarterly 941 report and send in)</a:t>
            </a:r>
          </a:p>
          <a:p>
            <a:endParaRPr lang="en-US" sz="1150" dirty="0"/>
          </a:p>
          <a:p>
            <a:r>
              <a:rPr lang="en-US" sz="1150" b="1" dirty="0" smtClean="0"/>
              <a:t>Montana Withholding</a:t>
            </a:r>
          </a:p>
          <a:p>
            <a:r>
              <a:rPr lang="en-US" sz="1150" b="1" dirty="0" smtClean="0"/>
              <a:t>https</a:t>
            </a:r>
            <a:r>
              <a:rPr lang="en-US" sz="1150" b="1" dirty="0"/>
              <a:t>://revenue.mt.gov/home/businesses/wage_withholding.aspx</a:t>
            </a:r>
            <a:endParaRPr lang="en-US" sz="1150" b="1" dirty="0" smtClean="0"/>
          </a:p>
          <a:p>
            <a:r>
              <a:rPr lang="en-US" sz="1150" dirty="0" smtClean="0"/>
              <a:t>The State of Montana has 3 schedules Accelerated, Monthly, and Annual. To determine what schedule you use follow the information in the Montana Employer’s Tax Guide for Income withholding page 5. </a:t>
            </a:r>
            <a:r>
              <a:rPr lang="en-US" sz="1150" b="1" i="1" dirty="0" smtClean="0"/>
              <a:t>(Be sure to use the M-1 coupon with all but the Annual and then you need M-3.  You will fill out the M-3 at the end of the calendar year and send W-2’s &amp; 1099’s)</a:t>
            </a:r>
          </a:p>
          <a:p>
            <a:endParaRPr lang="en-US" sz="1150" dirty="0"/>
          </a:p>
          <a:p>
            <a:r>
              <a:rPr lang="en-US" sz="1150" b="1" dirty="0" smtClean="0"/>
              <a:t>Montana Unemployment Contributions</a:t>
            </a:r>
          </a:p>
          <a:p>
            <a:r>
              <a:rPr lang="en-US" sz="1150" b="1" dirty="0"/>
              <a:t>http://uid.dli.mt.gov/</a:t>
            </a:r>
            <a:endParaRPr lang="en-US" sz="1150" b="1" dirty="0" smtClean="0"/>
          </a:p>
          <a:p>
            <a:r>
              <a:rPr lang="en-US" sz="1150" dirty="0" smtClean="0"/>
              <a:t>These payments are usually made Quarterly and for governmental entities they </a:t>
            </a:r>
            <a:r>
              <a:rPr lang="en-US" sz="1150" smtClean="0"/>
              <a:t>send you </a:t>
            </a:r>
            <a:r>
              <a:rPr lang="en-US" sz="1150" dirty="0" smtClean="0"/>
              <a:t>a notice </a:t>
            </a:r>
            <a:r>
              <a:rPr lang="en-US" sz="1150" smtClean="0"/>
              <a:t>of rates in May.  </a:t>
            </a:r>
            <a:r>
              <a:rPr lang="en-US" sz="1150" b="1" i="1" dirty="0" smtClean="0"/>
              <a:t>(Be sure to use the UI-5 reporting form)</a:t>
            </a:r>
            <a:endParaRPr lang="en-US" sz="1150" dirty="0" smtClean="0"/>
          </a:p>
          <a:p>
            <a:endParaRPr lang="en-US" sz="1150" dirty="0"/>
          </a:p>
          <a:p>
            <a:r>
              <a:rPr lang="en-US" sz="1150" b="1" dirty="0" smtClean="0"/>
              <a:t>Workman’s Comp – Montana State Fund</a:t>
            </a:r>
            <a:endParaRPr lang="en-US" sz="1150" b="1" dirty="0"/>
          </a:p>
          <a:p>
            <a:r>
              <a:rPr lang="en-US" sz="1150" b="1" dirty="0">
                <a:solidFill>
                  <a:schemeClr val="tx1">
                    <a:lumMod val="95000"/>
                    <a:lumOff val="5000"/>
                  </a:schemeClr>
                </a:solidFill>
                <a:hlinkClick r:id="rId2"/>
              </a:rPr>
              <a:t>https://</a:t>
            </a:r>
            <a:r>
              <a:rPr lang="en-US" sz="1150" b="1" dirty="0" smtClean="0">
                <a:hlinkClick r:id="rId2"/>
              </a:rPr>
              <a:t>www.montanastatefund.com</a:t>
            </a:r>
            <a:endParaRPr lang="en-US" sz="1150" b="1" dirty="0" smtClean="0"/>
          </a:p>
          <a:p>
            <a:r>
              <a:rPr lang="en-US" sz="1150" dirty="0" smtClean="0"/>
              <a:t>Workman’s Comp it usually due annually and can be paid in a couple of ways.  You can either pay in 3 installment payments or in a lump sum.  You will need to complete a payroll report and submit to them prior to getting your payment amount.</a:t>
            </a:r>
          </a:p>
          <a:p>
            <a:endParaRPr lang="en-US" sz="1200" dirty="0"/>
          </a:p>
          <a:p>
            <a:r>
              <a:rPr lang="en-US" sz="1400" b="1" dirty="0" smtClean="0"/>
              <a:t>Note: QuickBooks Liabilities need to be set for the frequency selected. Meaning that if a 941 is monthly, it needs to be set to monthly before the liability will show up on a monthly basis.</a:t>
            </a:r>
          </a:p>
          <a:p>
            <a:endParaRPr lang="en-US" sz="1100" dirty="0" smtClean="0"/>
          </a:p>
        </p:txBody>
      </p:sp>
    </p:spTree>
    <p:extLst>
      <p:ext uri="{BB962C8B-B14F-4D97-AF65-F5344CB8AC3E}">
        <p14:creationId xmlns:p14="http://schemas.microsoft.com/office/powerpoint/2010/main" val="41947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661" y="1066800"/>
            <a:ext cx="6746739" cy="5577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1306" y="2755105"/>
            <a:ext cx="14319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0236" y="3425826"/>
            <a:ext cx="1017587"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713751"/>
            <a:ext cx="889794" cy="313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4149725"/>
            <a:ext cx="536575"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62000" y="304800"/>
            <a:ext cx="7543799" cy="646331"/>
          </a:xfrm>
          <a:prstGeom prst="rect">
            <a:avLst/>
          </a:prstGeom>
          <a:noFill/>
        </p:spPr>
        <p:txBody>
          <a:bodyPr wrap="square" rtlCol="0">
            <a:spAutoFit/>
          </a:bodyPr>
          <a:lstStyle/>
          <a:p>
            <a:pPr algn="ctr"/>
            <a:r>
              <a:rPr lang="en-US" dirty="0" smtClean="0"/>
              <a:t>Enter your information on this screen and click on the login in button.</a:t>
            </a:r>
            <a:endParaRPr lang="en-US" dirty="0"/>
          </a:p>
        </p:txBody>
      </p:sp>
    </p:spTree>
    <p:extLst>
      <p:ext uri="{BB962C8B-B14F-4D97-AF65-F5344CB8AC3E}">
        <p14:creationId xmlns:p14="http://schemas.microsoft.com/office/powerpoint/2010/main" val="3533673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1517940"/>
            <a:ext cx="6686550" cy="494607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2743200" y="3814762"/>
            <a:ext cx="1228725" cy="2762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Oval 3"/>
          <p:cNvSpPr/>
          <p:nvPr/>
        </p:nvSpPr>
        <p:spPr>
          <a:xfrm>
            <a:off x="7086600" y="4829175"/>
            <a:ext cx="438150" cy="1809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5"/>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TextBox 5"/>
          <p:cNvSpPr txBox="1"/>
          <p:nvPr/>
        </p:nvSpPr>
        <p:spPr>
          <a:xfrm>
            <a:off x="762000" y="304800"/>
            <a:ext cx="7848600" cy="646331"/>
          </a:xfrm>
          <a:prstGeom prst="rect">
            <a:avLst/>
          </a:prstGeom>
          <a:noFill/>
        </p:spPr>
        <p:txBody>
          <a:bodyPr wrap="square" rtlCol="0">
            <a:spAutoFit/>
          </a:bodyPr>
          <a:lstStyle/>
          <a:p>
            <a:r>
              <a:rPr lang="en-US" dirty="0" smtClean="0"/>
              <a:t>Enter the tax type which will usually be Federal tax Deposit</a:t>
            </a:r>
          </a:p>
          <a:p>
            <a:r>
              <a:rPr lang="en-US" dirty="0" smtClean="0"/>
              <a:t>Then click next.</a:t>
            </a:r>
            <a:endParaRPr lang="en-US" dirty="0"/>
          </a:p>
        </p:txBody>
      </p:sp>
    </p:spTree>
    <p:extLst>
      <p:ext uri="{BB962C8B-B14F-4D97-AF65-F5344CB8AC3E}">
        <p14:creationId xmlns:p14="http://schemas.microsoft.com/office/powerpoint/2010/main" val="3696162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599" y="1219200"/>
            <a:ext cx="6720435" cy="5273675"/>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4543425" y="4038600"/>
            <a:ext cx="2343150" cy="3429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Oval 3"/>
          <p:cNvSpPr/>
          <p:nvPr/>
        </p:nvSpPr>
        <p:spPr>
          <a:xfrm>
            <a:off x="7239000" y="4710112"/>
            <a:ext cx="619125" cy="3333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5"/>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6" name="TextBox 5"/>
          <p:cNvSpPr txBox="1"/>
          <p:nvPr/>
        </p:nvSpPr>
        <p:spPr>
          <a:xfrm>
            <a:off x="609600" y="304800"/>
            <a:ext cx="7924800" cy="646331"/>
          </a:xfrm>
          <a:prstGeom prst="rect">
            <a:avLst/>
          </a:prstGeom>
          <a:noFill/>
        </p:spPr>
        <p:txBody>
          <a:bodyPr wrap="square" rtlCol="0">
            <a:spAutoFit/>
          </a:bodyPr>
          <a:lstStyle/>
          <a:p>
            <a:r>
              <a:rPr lang="en-US" dirty="0" smtClean="0"/>
              <a:t>Enter the Tax form type which will usually be the 941 Employers Federal Tax and click next.</a:t>
            </a:r>
            <a:endParaRPr lang="en-US" dirty="0"/>
          </a:p>
        </p:txBody>
      </p:sp>
    </p:spTree>
    <p:extLst>
      <p:ext uri="{BB962C8B-B14F-4D97-AF65-F5344CB8AC3E}">
        <p14:creationId xmlns:p14="http://schemas.microsoft.com/office/powerpoint/2010/main" val="2639489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381001" y="266700"/>
            <a:ext cx="5486400" cy="6019800"/>
          </a:xfrm>
          <a:prstGeom prst="rect">
            <a:avLst/>
          </a:prstGeom>
        </p:spPr>
      </p:pic>
      <p:sp>
        <p:nvSpPr>
          <p:cNvPr id="3" name="Oval 2"/>
          <p:cNvSpPr/>
          <p:nvPr/>
        </p:nvSpPr>
        <p:spPr>
          <a:xfrm>
            <a:off x="2438400" y="3124200"/>
            <a:ext cx="2057400" cy="1371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p:cNvSpPr/>
          <p:nvPr/>
        </p:nvSpPr>
        <p:spPr>
          <a:xfrm>
            <a:off x="5029200" y="43434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6096000" y="257175"/>
            <a:ext cx="2895600" cy="5909310"/>
          </a:xfrm>
          <a:prstGeom prst="rect">
            <a:avLst/>
          </a:prstGeom>
          <a:noFill/>
        </p:spPr>
        <p:txBody>
          <a:bodyPr wrap="square" rtlCol="0">
            <a:spAutoFit/>
          </a:bodyPr>
          <a:lstStyle/>
          <a:p>
            <a:r>
              <a:rPr lang="en-US" dirty="0" smtClean="0"/>
              <a:t>Here you will enter the information this is gathered from either QuickBooks or from the paystubs.</a:t>
            </a:r>
          </a:p>
          <a:p>
            <a:endParaRPr lang="en-US" dirty="0"/>
          </a:p>
          <a:p>
            <a:r>
              <a:rPr lang="en-US" dirty="0" smtClean="0"/>
              <a:t>You will need</a:t>
            </a:r>
          </a:p>
          <a:p>
            <a:pPr marL="285750" indent="-285750">
              <a:buFont typeface="Wingdings" panose="05000000000000000000" pitchFamily="2" charset="2"/>
              <a:buChar char="Ø"/>
            </a:pPr>
            <a:r>
              <a:rPr lang="en-US" dirty="0" smtClean="0"/>
              <a:t>overall payment</a:t>
            </a:r>
          </a:p>
          <a:p>
            <a:pPr marL="285750" indent="-285750">
              <a:buFont typeface="Wingdings" panose="05000000000000000000" pitchFamily="2" charset="2"/>
              <a:buChar char="Ø"/>
            </a:pPr>
            <a:r>
              <a:rPr lang="en-US" dirty="0" smtClean="0"/>
              <a:t>Tax payment quarter</a:t>
            </a:r>
          </a:p>
          <a:p>
            <a:pPr marL="285750" indent="-285750">
              <a:buFont typeface="Wingdings" panose="05000000000000000000" pitchFamily="2" charset="2"/>
              <a:buChar char="Ø"/>
            </a:pPr>
            <a:r>
              <a:rPr lang="en-US" dirty="0" smtClean="0"/>
              <a:t>Tax payment year</a:t>
            </a:r>
          </a:p>
          <a:p>
            <a:pPr marL="285750" indent="-285750">
              <a:buFont typeface="Wingdings" panose="05000000000000000000" pitchFamily="2" charset="2"/>
              <a:buChar char="Ø"/>
            </a:pPr>
            <a:r>
              <a:rPr lang="en-US" dirty="0" smtClean="0"/>
              <a:t>Settlement date  (now remember that if you put the settlement date at least 48 hours out you can change it if there is a mistake)</a:t>
            </a:r>
          </a:p>
          <a:p>
            <a:endParaRPr lang="en-US" dirty="0" smtClean="0"/>
          </a:p>
          <a:p>
            <a:r>
              <a:rPr lang="en-US" dirty="0" smtClean="0"/>
              <a:t>Then click next</a:t>
            </a:r>
          </a:p>
          <a:p>
            <a:pPr marL="285750" indent="-285750">
              <a:buFont typeface="Wingdings" panose="05000000000000000000" pitchFamily="2" charset="2"/>
              <a:buChar char="Ø"/>
            </a:pPr>
            <a:endParaRPr lang="en-US" dirty="0" smtClean="0"/>
          </a:p>
          <a:p>
            <a:endParaRPr lang="en-US" dirty="0"/>
          </a:p>
        </p:txBody>
      </p:sp>
    </p:spTree>
    <p:extLst>
      <p:ext uri="{BB962C8B-B14F-4D97-AF65-F5344CB8AC3E}">
        <p14:creationId xmlns:p14="http://schemas.microsoft.com/office/powerpoint/2010/main" val="27033960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
            <a:ext cx="5943600" cy="500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4114800" y="4114800"/>
            <a:ext cx="14859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4" name="Oval 3"/>
          <p:cNvSpPr/>
          <p:nvPr/>
        </p:nvSpPr>
        <p:spPr>
          <a:xfrm>
            <a:off x="5410200" y="4953000"/>
            <a:ext cx="504825" cy="257175"/>
          </a:xfrm>
          <a:prstGeom prst="ellipse">
            <a:avLst/>
          </a:prstGeom>
          <a:noFill/>
          <a:ln w="25400" cap="flat" cmpd="sng" algn="ctr">
            <a:solidFill>
              <a:srgbClr val="FF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 name="TextBox 1"/>
          <p:cNvSpPr txBox="1"/>
          <p:nvPr/>
        </p:nvSpPr>
        <p:spPr>
          <a:xfrm>
            <a:off x="6534150" y="2398574"/>
            <a:ext cx="2362200" cy="1754326"/>
          </a:xfrm>
          <a:prstGeom prst="rect">
            <a:avLst/>
          </a:prstGeom>
          <a:noFill/>
        </p:spPr>
        <p:txBody>
          <a:bodyPr wrap="square" rtlCol="0">
            <a:spAutoFit/>
          </a:bodyPr>
          <a:lstStyle/>
          <a:p>
            <a:r>
              <a:rPr lang="en-US" dirty="0" smtClean="0"/>
              <a:t>On this screen you will enter the breakdown of the overall payment and then click the next button.</a:t>
            </a:r>
            <a:endParaRPr lang="en-US" dirty="0"/>
          </a:p>
        </p:txBody>
      </p:sp>
    </p:spTree>
    <p:extLst>
      <p:ext uri="{BB962C8B-B14F-4D97-AF65-F5344CB8AC3E}">
        <p14:creationId xmlns:p14="http://schemas.microsoft.com/office/powerpoint/2010/main" val="2476152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81000"/>
            <a:ext cx="5943600" cy="49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7620000" y="4953000"/>
            <a:ext cx="8763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 name="TextBox 1"/>
          <p:cNvSpPr txBox="1"/>
          <p:nvPr/>
        </p:nvSpPr>
        <p:spPr>
          <a:xfrm>
            <a:off x="228600" y="457200"/>
            <a:ext cx="2133600" cy="5632311"/>
          </a:xfrm>
          <a:prstGeom prst="rect">
            <a:avLst/>
          </a:prstGeom>
          <a:noFill/>
        </p:spPr>
        <p:txBody>
          <a:bodyPr wrap="square" rtlCol="0">
            <a:spAutoFit/>
          </a:bodyPr>
          <a:lstStyle/>
          <a:p>
            <a:r>
              <a:rPr lang="en-US" dirty="0" smtClean="0"/>
              <a:t>Now you will verify the information that you entered and if everything is correct you will click the Make Payment button.</a:t>
            </a:r>
          </a:p>
          <a:p>
            <a:endParaRPr lang="en-US" dirty="0"/>
          </a:p>
          <a:p>
            <a:endParaRPr lang="en-US" dirty="0" smtClean="0"/>
          </a:p>
          <a:p>
            <a:endParaRPr lang="en-US" dirty="0"/>
          </a:p>
          <a:p>
            <a:endParaRPr lang="en-US" dirty="0" smtClean="0"/>
          </a:p>
          <a:p>
            <a:endParaRPr lang="en-US" dirty="0"/>
          </a:p>
          <a:p>
            <a:endParaRPr lang="en-US" dirty="0" smtClean="0"/>
          </a:p>
          <a:p>
            <a:r>
              <a:rPr lang="en-US" dirty="0" smtClean="0"/>
              <a:t>Click the previous button if you need to make corrections to the information.</a:t>
            </a:r>
            <a:endParaRPr lang="en-US" dirty="0"/>
          </a:p>
        </p:txBody>
      </p:sp>
    </p:spTree>
    <p:extLst>
      <p:ext uri="{BB962C8B-B14F-4D97-AF65-F5344CB8AC3E}">
        <p14:creationId xmlns:p14="http://schemas.microsoft.com/office/powerpoint/2010/main" val="10005837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228600" y="152400"/>
            <a:ext cx="4343400" cy="4114800"/>
          </a:xfrm>
          <a:prstGeom prst="rect">
            <a:avLst/>
          </a:prstGeom>
        </p:spPr>
      </p:pic>
      <p:pic>
        <p:nvPicPr>
          <p:cNvPr id="3" name="Picture 2"/>
          <p:cNvPicPr/>
          <p:nvPr/>
        </p:nvPicPr>
        <p:blipFill>
          <a:blip r:embed="rId3"/>
          <a:stretch>
            <a:fillRect/>
          </a:stretch>
        </p:blipFill>
        <p:spPr>
          <a:xfrm>
            <a:off x="228600" y="4267200"/>
            <a:ext cx="4343400" cy="2197735"/>
          </a:xfrm>
          <a:prstGeom prst="rect">
            <a:avLst/>
          </a:prstGeom>
        </p:spPr>
      </p:pic>
      <p:sp>
        <p:nvSpPr>
          <p:cNvPr id="4" name="Oval 3"/>
          <p:cNvSpPr/>
          <p:nvPr/>
        </p:nvSpPr>
        <p:spPr>
          <a:xfrm>
            <a:off x="1219200" y="4876800"/>
            <a:ext cx="923925" cy="8096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6" name="TextBox 5"/>
          <p:cNvSpPr txBox="1"/>
          <p:nvPr/>
        </p:nvSpPr>
        <p:spPr>
          <a:xfrm>
            <a:off x="4800600" y="381000"/>
            <a:ext cx="3886200" cy="3416320"/>
          </a:xfrm>
          <a:prstGeom prst="rect">
            <a:avLst/>
          </a:prstGeom>
          <a:noFill/>
        </p:spPr>
        <p:txBody>
          <a:bodyPr wrap="square" rtlCol="0">
            <a:spAutoFit/>
          </a:bodyPr>
          <a:lstStyle/>
          <a:p>
            <a:r>
              <a:rPr lang="en-US" dirty="0" smtClean="0"/>
              <a:t>Here is your payment confirmation information.  Please print this for your records.</a:t>
            </a:r>
          </a:p>
          <a:p>
            <a:endParaRPr lang="en-US" dirty="0"/>
          </a:p>
          <a:p>
            <a:endParaRPr lang="en-US" dirty="0" smtClean="0"/>
          </a:p>
          <a:p>
            <a:endParaRPr lang="en-US" dirty="0"/>
          </a:p>
          <a:p>
            <a:r>
              <a:rPr lang="en-US" b="1" dirty="0" smtClean="0"/>
              <a:t>Also please be reminded that you will still need to file your reports every quarter even if you pay this monthly.</a:t>
            </a:r>
            <a:endParaRPr lang="en-US" b="1" dirty="0"/>
          </a:p>
        </p:txBody>
      </p:sp>
    </p:spTree>
    <p:extLst>
      <p:ext uri="{BB962C8B-B14F-4D97-AF65-F5344CB8AC3E}">
        <p14:creationId xmlns:p14="http://schemas.microsoft.com/office/powerpoint/2010/main" val="15957767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stretch>
            <a:fillRect/>
          </a:stretch>
        </p:blipFill>
        <p:spPr>
          <a:xfrm>
            <a:off x="3276600" y="316230"/>
            <a:ext cx="5791200" cy="6263640"/>
          </a:xfrm>
          <a:prstGeom prst="rect">
            <a:avLst/>
          </a:prstGeom>
        </p:spPr>
      </p:pic>
      <p:sp>
        <p:nvSpPr>
          <p:cNvPr id="3" name="Rectangle 2"/>
          <p:cNvSpPr/>
          <p:nvPr/>
        </p:nvSpPr>
        <p:spPr>
          <a:xfrm>
            <a:off x="8001000" y="316230"/>
            <a:ext cx="990600" cy="2171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flipV="1">
            <a:off x="6134100" y="4288154"/>
            <a:ext cx="571500" cy="1543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228600" y="2057400"/>
            <a:ext cx="2514600" cy="1200329"/>
          </a:xfrm>
          <a:prstGeom prst="rect">
            <a:avLst/>
          </a:prstGeom>
          <a:noFill/>
        </p:spPr>
        <p:txBody>
          <a:bodyPr wrap="square" rtlCol="0">
            <a:spAutoFit/>
          </a:bodyPr>
          <a:lstStyle/>
          <a:p>
            <a:r>
              <a:rPr lang="en-US" dirty="0" smtClean="0"/>
              <a:t>Here is what your confirmation page should look like once printed</a:t>
            </a:r>
            <a:endParaRPr lang="en-US" dirty="0"/>
          </a:p>
        </p:txBody>
      </p:sp>
    </p:spTree>
    <p:extLst>
      <p:ext uri="{BB962C8B-B14F-4D97-AF65-F5344CB8AC3E}">
        <p14:creationId xmlns:p14="http://schemas.microsoft.com/office/powerpoint/2010/main" val="31598260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371600"/>
            <a:ext cx="7391400" cy="3693319"/>
          </a:xfrm>
          <a:prstGeom prst="rect">
            <a:avLst/>
          </a:prstGeom>
          <a:noFill/>
        </p:spPr>
        <p:txBody>
          <a:bodyPr wrap="square" rtlCol="0">
            <a:spAutoFit/>
          </a:bodyPr>
          <a:lstStyle/>
          <a:p>
            <a:r>
              <a:rPr lang="en-US" dirty="0" smtClean="0"/>
              <a:t>At the end of every quarter you will have to submit a 941 report to the IRS.  These are due at the end of the month following the end of the quarter. </a:t>
            </a:r>
          </a:p>
          <a:p>
            <a:r>
              <a:rPr lang="en-US" dirty="0" smtClean="0"/>
              <a:t/>
            </a:r>
            <a:br>
              <a:rPr lang="en-US" dirty="0" smtClean="0"/>
            </a:br>
            <a:r>
              <a:rPr lang="en-US" i="1" dirty="0" smtClean="0"/>
              <a:t>Example:  First quarter is January through March so the first quarter report would be due to the IRS by April 30th.</a:t>
            </a:r>
          </a:p>
          <a:p>
            <a:endParaRPr lang="en-US" dirty="0"/>
          </a:p>
          <a:p>
            <a:r>
              <a:rPr lang="en-US" dirty="0" smtClean="0"/>
              <a:t>You can either fill these reports out by hand or for those of you who have a payroll service with QuickBooks the software will fill out for you. </a:t>
            </a:r>
          </a:p>
          <a:p>
            <a:endParaRPr lang="en-US" dirty="0"/>
          </a:p>
          <a:p>
            <a:r>
              <a:rPr lang="en-US" dirty="0" smtClean="0"/>
              <a:t>If you fill these out by hand the IRS will send you the form you need to fill out close to the end of the quarter.</a:t>
            </a:r>
            <a:endParaRPr lang="en-US" dirty="0"/>
          </a:p>
        </p:txBody>
      </p:sp>
      <p:sp>
        <p:nvSpPr>
          <p:cNvPr id="3" name="Rectangle 2"/>
          <p:cNvSpPr/>
          <p:nvPr/>
        </p:nvSpPr>
        <p:spPr>
          <a:xfrm>
            <a:off x="533400" y="228599"/>
            <a:ext cx="7899920" cy="830997"/>
          </a:xfrm>
          <a:prstGeom prst="rect">
            <a:avLst/>
          </a:prstGeom>
          <a:noFill/>
        </p:spPr>
        <p:txBody>
          <a:bodyPr wrap="none" lIns="91440" tIns="45720" rIns="91440" bIns="45720">
            <a:spAutoFit/>
          </a:bodyPr>
          <a:lstStyle/>
          <a:p>
            <a:pPr algn="ctr"/>
            <a:r>
              <a:rPr lang="en-US"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Quarterly </a:t>
            </a:r>
            <a:r>
              <a:rPr lang="en-US" sz="4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941 Reports</a:t>
            </a:r>
            <a:endParaRPr lang="en-US" sz="4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5934979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133600"/>
            <a:ext cx="7315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1" y="2605089"/>
            <a:ext cx="44291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62000" y="381000"/>
            <a:ext cx="7086600" cy="646331"/>
          </a:xfrm>
          <a:prstGeom prst="rect">
            <a:avLst/>
          </a:prstGeom>
          <a:noFill/>
        </p:spPr>
        <p:txBody>
          <a:bodyPr wrap="square" rtlCol="0">
            <a:spAutoFit/>
          </a:bodyPr>
          <a:lstStyle/>
          <a:p>
            <a:r>
              <a:rPr lang="en-US" dirty="0" smtClean="0"/>
              <a:t>Just like before find the QuickBooks icon on your desktop and click on it.</a:t>
            </a:r>
            <a:endParaRPr lang="en-US" dirty="0"/>
          </a:p>
        </p:txBody>
      </p:sp>
    </p:spTree>
    <p:extLst>
      <p:ext uri="{BB962C8B-B14F-4D97-AF65-F5344CB8AC3E}">
        <p14:creationId xmlns:p14="http://schemas.microsoft.com/office/powerpoint/2010/main" val="40323236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2362200"/>
            <a:ext cx="6858000" cy="1754326"/>
          </a:xfrm>
          <a:prstGeom prst="rect">
            <a:avLst/>
          </a:prstGeom>
        </p:spPr>
        <p:txBody>
          <a:bodyPr wrap="square">
            <a:spAutoFit/>
          </a:bodyPr>
          <a:lstStyle/>
          <a:p>
            <a:pPr lvl="0" algn="ctr"/>
            <a:r>
              <a:rPr lang="en-US" sz="5400" b="1" dirty="0">
                <a:ln w="10541" cmpd="sng">
                  <a:solidFill>
                    <a:srgbClr val="00009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IRS </a:t>
            </a:r>
            <a:r>
              <a:rPr lang="en-US" sz="5400" b="1" dirty="0" smtClean="0">
                <a:ln w="10541" cmpd="sng">
                  <a:solidFill>
                    <a:srgbClr val="00009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Payments &amp; </a:t>
            </a:r>
            <a:r>
              <a:rPr lang="en-US" sz="5400" b="1" dirty="0">
                <a:ln w="10541" cmpd="sng">
                  <a:solidFill>
                    <a:srgbClr val="000099"/>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Reporting</a:t>
            </a:r>
          </a:p>
        </p:txBody>
      </p:sp>
    </p:spTree>
    <p:extLst>
      <p:ext uri="{BB962C8B-B14F-4D97-AF65-F5344CB8AC3E}">
        <p14:creationId xmlns:p14="http://schemas.microsoft.com/office/powerpoint/2010/main" val="342072876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458200" cy="646331"/>
          </a:xfrm>
          <a:prstGeom prst="rect">
            <a:avLst/>
          </a:prstGeom>
          <a:noFill/>
        </p:spPr>
        <p:txBody>
          <a:bodyPr wrap="square" rtlCol="0">
            <a:spAutoFit/>
          </a:bodyPr>
          <a:lstStyle/>
          <a:p>
            <a:r>
              <a:rPr lang="en-US" dirty="0" smtClean="0"/>
              <a:t>If you are filling out the 941 Report by hand run the following report to help. Find the reports tab at the top an click on it</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550" y="2133598"/>
            <a:ext cx="7867650" cy="4425553"/>
          </a:xfrm>
          <a:prstGeom prst="rect">
            <a:avLst/>
          </a:prstGeom>
        </p:spPr>
      </p:pic>
      <p:sp>
        <p:nvSpPr>
          <p:cNvPr id="4" name="Oval 3"/>
          <p:cNvSpPr/>
          <p:nvPr/>
        </p:nvSpPr>
        <p:spPr>
          <a:xfrm>
            <a:off x="3276600" y="2209800"/>
            <a:ext cx="3048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22718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733550"/>
            <a:ext cx="8229600" cy="4629150"/>
          </a:xfrm>
          <a:prstGeom prst="rect">
            <a:avLst/>
          </a:prstGeom>
        </p:spPr>
      </p:pic>
      <p:sp>
        <p:nvSpPr>
          <p:cNvPr id="3" name="TextBox 2"/>
          <p:cNvSpPr txBox="1"/>
          <p:nvPr/>
        </p:nvSpPr>
        <p:spPr>
          <a:xfrm>
            <a:off x="1219200" y="381000"/>
            <a:ext cx="6959600" cy="461665"/>
          </a:xfrm>
          <a:prstGeom prst="rect">
            <a:avLst/>
          </a:prstGeom>
          <a:noFill/>
        </p:spPr>
        <p:txBody>
          <a:bodyPr wrap="square" rtlCol="0">
            <a:spAutoFit/>
          </a:bodyPr>
          <a:lstStyle/>
          <a:p>
            <a:r>
              <a:rPr lang="en-US" sz="2400" dirty="0" smtClean="0"/>
              <a:t>Now click on the Employees &amp; Payroll tab</a:t>
            </a:r>
            <a:endParaRPr lang="en-US"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871240"/>
            <a:ext cx="195263"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4130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600200"/>
            <a:ext cx="8713216" cy="4901184"/>
          </a:xfrm>
          <a:prstGeom prst="rect">
            <a:avLst/>
          </a:prstGeom>
        </p:spPr>
      </p:pic>
      <p:sp>
        <p:nvSpPr>
          <p:cNvPr id="3" name="TextBox 2"/>
          <p:cNvSpPr txBox="1"/>
          <p:nvPr/>
        </p:nvSpPr>
        <p:spPr>
          <a:xfrm>
            <a:off x="609600" y="381000"/>
            <a:ext cx="7543800" cy="369332"/>
          </a:xfrm>
          <a:prstGeom prst="rect">
            <a:avLst/>
          </a:prstGeom>
          <a:noFill/>
        </p:spPr>
        <p:txBody>
          <a:bodyPr wrap="square" rtlCol="0">
            <a:spAutoFit/>
          </a:bodyPr>
          <a:lstStyle/>
          <a:p>
            <a:pPr algn="ctr"/>
            <a:r>
              <a:rPr lang="en-US" dirty="0" smtClean="0"/>
              <a:t>Now click on the Summarize Payroll data in Excel</a:t>
            </a:r>
            <a:endParaRPr lang="en-US" dirty="0"/>
          </a:p>
        </p:txBody>
      </p:sp>
      <p:cxnSp>
        <p:nvCxnSpPr>
          <p:cNvPr id="5" name="Straight Arrow Connector 4"/>
          <p:cNvCxnSpPr/>
          <p:nvPr/>
        </p:nvCxnSpPr>
        <p:spPr>
          <a:xfrm>
            <a:off x="4953000" y="838200"/>
            <a:ext cx="76200" cy="1828800"/>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80273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828800"/>
            <a:ext cx="8193024" cy="4608576"/>
          </a:xfrm>
          <a:prstGeom prst="rect">
            <a:avLst/>
          </a:prstGeom>
        </p:spPr>
      </p:pic>
      <p:sp>
        <p:nvSpPr>
          <p:cNvPr id="3" name="TextBox 2"/>
          <p:cNvSpPr txBox="1"/>
          <p:nvPr/>
        </p:nvSpPr>
        <p:spPr>
          <a:xfrm>
            <a:off x="381000" y="457200"/>
            <a:ext cx="8269224" cy="646331"/>
          </a:xfrm>
          <a:prstGeom prst="rect">
            <a:avLst/>
          </a:prstGeom>
          <a:noFill/>
        </p:spPr>
        <p:txBody>
          <a:bodyPr wrap="square" rtlCol="0">
            <a:spAutoFit/>
          </a:bodyPr>
          <a:lstStyle/>
          <a:p>
            <a:r>
              <a:rPr lang="en-US" dirty="0" smtClean="0"/>
              <a:t>Now click on the date that corresponds to the quarter you are reporting on.               Then click Get QuickBooks Data.</a:t>
            </a:r>
            <a:endParaRPr lang="en-US" dirty="0"/>
          </a:p>
        </p:txBody>
      </p:sp>
      <p:cxnSp>
        <p:nvCxnSpPr>
          <p:cNvPr id="5" name="Straight Arrow Connector 4"/>
          <p:cNvCxnSpPr/>
          <p:nvPr/>
        </p:nvCxnSpPr>
        <p:spPr>
          <a:xfrm>
            <a:off x="1219200" y="1295400"/>
            <a:ext cx="2362200" cy="2057400"/>
          </a:xfrm>
          <a:prstGeom prst="straightConnector1">
            <a:avLst/>
          </a:prstGeom>
          <a:ln w="1905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5486400" y="1143000"/>
            <a:ext cx="762000" cy="3429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45950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2209800"/>
            <a:ext cx="7416800" cy="4171950"/>
          </a:xfrm>
          <a:prstGeom prst="rect">
            <a:avLst/>
          </a:prstGeom>
        </p:spPr>
      </p:pic>
      <p:sp>
        <p:nvSpPr>
          <p:cNvPr id="4" name="Rectangle 3"/>
          <p:cNvSpPr/>
          <p:nvPr/>
        </p:nvSpPr>
        <p:spPr>
          <a:xfrm>
            <a:off x="1066800" y="3429000"/>
            <a:ext cx="3810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1046285" y="3771900"/>
            <a:ext cx="3810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066800" y="4114800"/>
            <a:ext cx="3810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5410200" y="4419600"/>
            <a:ext cx="457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17500" y="820502"/>
            <a:ext cx="8610600" cy="646331"/>
          </a:xfrm>
          <a:prstGeom prst="rect">
            <a:avLst/>
          </a:prstGeom>
          <a:noFill/>
        </p:spPr>
        <p:txBody>
          <a:bodyPr wrap="square" rtlCol="0">
            <a:spAutoFit/>
          </a:bodyPr>
          <a:lstStyle/>
          <a:p>
            <a:pPr algn="ctr"/>
            <a:r>
              <a:rPr lang="en-US" dirty="0" smtClean="0"/>
              <a:t>Click on the Ok button and be sure to click on the on the Employee Journal on the bottom of the sheets (purple circle).</a:t>
            </a:r>
            <a:endParaRPr lang="en-US" dirty="0"/>
          </a:p>
        </p:txBody>
      </p:sp>
      <p:sp>
        <p:nvSpPr>
          <p:cNvPr id="9" name="Oval 8"/>
          <p:cNvSpPr/>
          <p:nvPr/>
        </p:nvSpPr>
        <p:spPr>
          <a:xfrm>
            <a:off x="1123950" y="5867400"/>
            <a:ext cx="647700" cy="304800"/>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39578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828800"/>
            <a:ext cx="8153400" cy="4586288"/>
          </a:xfrm>
          <a:prstGeom prst="rect">
            <a:avLst/>
          </a:prstGeom>
        </p:spPr>
      </p:pic>
      <p:sp>
        <p:nvSpPr>
          <p:cNvPr id="3" name="Rectangle 2"/>
          <p:cNvSpPr/>
          <p:nvPr/>
        </p:nvSpPr>
        <p:spPr>
          <a:xfrm>
            <a:off x="609600" y="3429000"/>
            <a:ext cx="457200" cy="2438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533400" y="457200"/>
            <a:ext cx="8077200" cy="646331"/>
          </a:xfrm>
          <a:prstGeom prst="rect">
            <a:avLst/>
          </a:prstGeom>
          <a:noFill/>
        </p:spPr>
        <p:txBody>
          <a:bodyPr wrap="square" rtlCol="0">
            <a:spAutoFit/>
          </a:bodyPr>
          <a:lstStyle/>
          <a:p>
            <a:r>
              <a:rPr lang="en-US" dirty="0" smtClean="0"/>
              <a:t>Your screen should look like this print this report as it will help with the amounts needed on the 941 report.</a:t>
            </a:r>
            <a:endParaRPr lang="en-US" dirty="0"/>
          </a:p>
        </p:txBody>
      </p:sp>
    </p:spTree>
    <p:extLst>
      <p:ext uri="{BB962C8B-B14F-4D97-AF65-F5344CB8AC3E}">
        <p14:creationId xmlns:p14="http://schemas.microsoft.com/office/powerpoint/2010/main" val="9791937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457200"/>
            <a:ext cx="7924800" cy="4524315"/>
          </a:xfrm>
          <a:prstGeom prst="rect">
            <a:avLst/>
          </a:prstGeom>
          <a:noFill/>
        </p:spPr>
        <p:txBody>
          <a:bodyPr wrap="square" rtlCol="0">
            <a:spAutoFit/>
          </a:bodyPr>
          <a:lstStyle/>
          <a:p>
            <a:r>
              <a:rPr lang="en-US" dirty="0" smtClean="0"/>
              <a:t>If your district does not use QuickBooks at all you will need to rely on the information that you gather off each payroll/paycheck and track it either in an excel spreadsheet or a ledger sheet.  The IRS will send you a hard copy of the form needed to be filled out and filed.  </a:t>
            </a:r>
          </a:p>
          <a:p>
            <a:endParaRPr lang="en-US" dirty="0"/>
          </a:p>
          <a:p>
            <a:r>
              <a:rPr lang="en-US" dirty="0" smtClean="0"/>
              <a:t>You will need to track both monthly and quarterly amounts. </a:t>
            </a:r>
          </a:p>
          <a:p>
            <a:endParaRPr lang="en-US" dirty="0"/>
          </a:p>
          <a:p>
            <a:r>
              <a:rPr lang="en-US" dirty="0" smtClean="0"/>
              <a:t>If you are a monthly depositor you will need to make those monthly deposits and submit the quarterly report with the both the payments and total amounts included.</a:t>
            </a:r>
          </a:p>
          <a:p>
            <a:endParaRPr lang="en-US" dirty="0"/>
          </a:p>
          <a:p>
            <a:pPr lvl="0"/>
            <a:r>
              <a:rPr lang="en-US" dirty="0">
                <a:solidFill>
                  <a:prstClr val="black"/>
                </a:solidFill>
              </a:rPr>
              <a:t>If you are a </a:t>
            </a:r>
            <a:r>
              <a:rPr lang="en-US" dirty="0" smtClean="0">
                <a:solidFill>
                  <a:prstClr val="black"/>
                </a:solidFill>
              </a:rPr>
              <a:t>quarterly </a:t>
            </a:r>
            <a:r>
              <a:rPr lang="en-US" dirty="0">
                <a:solidFill>
                  <a:prstClr val="black"/>
                </a:solidFill>
              </a:rPr>
              <a:t>depositor you will need to </a:t>
            </a:r>
            <a:r>
              <a:rPr lang="en-US" dirty="0" smtClean="0">
                <a:solidFill>
                  <a:prstClr val="black"/>
                </a:solidFill>
              </a:rPr>
              <a:t>submit </a:t>
            </a:r>
            <a:r>
              <a:rPr lang="en-US" dirty="0">
                <a:solidFill>
                  <a:prstClr val="black"/>
                </a:solidFill>
              </a:rPr>
              <a:t>the quarterly report </a:t>
            </a:r>
            <a:r>
              <a:rPr lang="en-US" dirty="0" smtClean="0">
                <a:solidFill>
                  <a:prstClr val="black"/>
                </a:solidFill>
              </a:rPr>
              <a:t>and the payments.</a:t>
            </a:r>
            <a:endParaRPr lang="en-US" dirty="0" smtClean="0"/>
          </a:p>
          <a:p>
            <a:endParaRPr lang="en-US" dirty="0"/>
          </a:p>
          <a:p>
            <a:endParaRPr lang="en-US" dirty="0"/>
          </a:p>
        </p:txBody>
      </p:sp>
    </p:spTree>
    <p:extLst>
      <p:ext uri="{BB962C8B-B14F-4D97-AF65-F5344CB8AC3E}">
        <p14:creationId xmlns:p14="http://schemas.microsoft.com/office/powerpoint/2010/main" val="281289375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4550" y="2133600"/>
            <a:ext cx="7738582" cy="4195762"/>
          </a:xfrm>
          <a:prstGeom prst="rect">
            <a:avLst/>
          </a:prstGeom>
        </p:spPr>
      </p:pic>
      <p:sp>
        <p:nvSpPr>
          <p:cNvPr id="3" name="Oval 2"/>
          <p:cNvSpPr/>
          <p:nvPr/>
        </p:nvSpPr>
        <p:spPr>
          <a:xfrm>
            <a:off x="4074176" y="5334000"/>
            <a:ext cx="399665"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533400" y="381000"/>
            <a:ext cx="5257800" cy="923330"/>
          </a:xfrm>
          <a:prstGeom prst="rect">
            <a:avLst/>
          </a:prstGeom>
          <a:noFill/>
        </p:spPr>
        <p:txBody>
          <a:bodyPr wrap="square" rtlCol="0">
            <a:spAutoFit/>
          </a:bodyPr>
          <a:lstStyle/>
          <a:p>
            <a:pPr algn="ctr"/>
            <a:r>
              <a:rPr lang="en-US" dirty="0" smtClean="0"/>
              <a:t>To fill out in QuickBooks find the Process Payroll Forms icon on the home screen and click on it.</a:t>
            </a:r>
            <a:endParaRPr lang="en-US" dirty="0"/>
          </a:p>
        </p:txBody>
      </p:sp>
    </p:spTree>
    <p:extLst>
      <p:ext uri="{BB962C8B-B14F-4D97-AF65-F5344CB8AC3E}">
        <p14:creationId xmlns:p14="http://schemas.microsoft.com/office/powerpoint/2010/main" val="15790896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2590800"/>
            <a:ext cx="7681007" cy="3146844"/>
          </a:xfrm>
          <a:prstGeom prst="rect">
            <a:avLst/>
          </a:prstGeom>
        </p:spPr>
      </p:pic>
      <p:sp>
        <p:nvSpPr>
          <p:cNvPr id="3" name="Oval 2"/>
          <p:cNvSpPr/>
          <p:nvPr/>
        </p:nvSpPr>
        <p:spPr>
          <a:xfrm>
            <a:off x="1981200" y="3810000"/>
            <a:ext cx="5943600" cy="2286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7100" y="5268912"/>
            <a:ext cx="1295400"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85800" y="304800"/>
            <a:ext cx="7681007" cy="923330"/>
          </a:xfrm>
          <a:prstGeom prst="rect">
            <a:avLst/>
          </a:prstGeom>
          <a:noFill/>
        </p:spPr>
        <p:txBody>
          <a:bodyPr wrap="square" rtlCol="0">
            <a:spAutoFit/>
          </a:bodyPr>
          <a:lstStyle/>
          <a:p>
            <a:r>
              <a:rPr lang="en-US" dirty="0" smtClean="0"/>
              <a:t>Find the Form labeled Quarterly 941/ </a:t>
            </a:r>
            <a:r>
              <a:rPr lang="en-US" dirty="0" err="1" smtClean="0"/>
              <a:t>Sch.B</a:t>
            </a:r>
            <a:r>
              <a:rPr lang="en-US" dirty="0" smtClean="0"/>
              <a:t> – Employers Quarterly Federal Tax Report and highlight it then click on the Create Form button.</a:t>
            </a:r>
            <a:endParaRPr lang="en-US" dirty="0"/>
          </a:p>
        </p:txBody>
      </p:sp>
    </p:spTree>
    <p:extLst>
      <p:ext uri="{BB962C8B-B14F-4D97-AF65-F5344CB8AC3E}">
        <p14:creationId xmlns:p14="http://schemas.microsoft.com/office/powerpoint/2010/main" val="38895346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100" y="2819400"/>
            <a:ext cx="8305800" cy="3375660"/>
          </a:xfrm>
          <a:prstGeom prst="rect">
            <a:avLst/>
          </a:prstGeom>
        </p:spPr>
      </p:pic>
      <p:sp>
        <p:nvSpPr>
          <p:cNvPr id="3" name="Oval 2"/>
          <p:cNvSpPr/>
          <p:nvPr/>
        </p:nvSpPr>
        <p:spPr>
          <a:xfrm>
            <a:off x="914400" y="4191000"/>
            <a:ext cx="5562600" cy="838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800601"/>
            <a:ext cx="12954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47750" y="951131"/>
            <a:ext cx="7048500" cy="923330"/>
          </a:xfrm>
          <a:prstGeom prst="rect">
            <a:avLst/>
          </a:prstGeom>
          <a:noFill/>
        </p:spPr>
        <p:txBody>
          <a:bodyPr wrap="square" rtlCol="0">
            <a:spAutoFit/>
          </a:bodyPr>
          <a:lstStyle/>
          <a:p>
            <a:r>
              <a:rPr lang="en-US" dirty="0" smtClean="0"/>
              <a:t>You will select the proper filing period for the report and the quarter ending date. (red circle) Then you will click ok. (blue circle)</a:t>
            </a:r>
            <a:endParaRPr lang="en-US" dirty="0"/>
          </a:p>
        </p:txBody>
      </p:sp>
    </p:spTree>
    <p:extLst>
      <p:ext uri="{BB962C8B-B14F-4D97-AF65-F5344CB8AC3E}">
        <p14:creationId xmlns:p14="http://schemas.microsoft.com/office/powerpoint/2010/main" val="329021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905000"/>
            <a:ext cx="7353300" cy="4568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4350" y="826532"/>
            <a:ext cx="8077200" cy="1200329"/>
          </a:xfrm>
          <a:prstGeom prst="rect">
            <a:avLst/>
          </a:prstGeom>
          <a:noFill/>
        </p:spPr>
        <p:txBody>
          <a:bodyPr wrap="square" rtlCol="0">
            <a:spAutoFit/>
          </a:bodyPr>
          <a:lstStyle/>
          <a:p>
            <a:r>
              <a:rPr lang="en-US" dirty="0" smtClean="0"/>
              <a:t>First you will need to make sure your district has completed the paperwork fro a user id and password for this site. </a:t>
            </a:r>
          </a:p>
          <a:p>
            <a:r>
              <a:rPr lang="en-US" dirty="0" smtClean="0"/>
              <a:t>go </a:t>
            </a:r>
            <a:r>
              <a:rPr lang="en-US" dirty="0"/>
              <a:t>to </a:t>
            </a:r>
            <a:r>
              <a:rPr lang="en-US" dirty="0">
                <a:hlinkClick r:id="rId3"/>
              </a:rPr>
              <a:t>https://www.eftps.gov/eftps</a:t>
            </a:r>
            <a:r>
              <a:rPr lang="en-US" dirty="0" smtClean="0">
                <a:hlinkClick r:id="rId3"/>
              </a:rPr>
              <a:t>/</a:t>
            </a:r>
            <a:r>
              <a:rPr lang="en-US" dirty="0" smtClean="0"/>
              <a:t>  Click on the enroll button.</a:t>
            </a:r>
            <a:endParaRPr lang="en-US" dirty="0"/>
          </a:p>
          <a:p>
            <a:endParaRPr lang="en-US" dirty="0"/>
          </a:p>
        </p:txBody>
      </p:sp>
      <p:sp>
        <p:nvSpPr>
          <p:cNvPr id="5" name="Oval 4"/>
          <p:cNvSpPr/>
          <p:nvPr/>
        </p:nvSpPr>
        <p:spPr>
          <a:xfrm>
            <a:off x="6477000" y="5105400"/>
            <a:ext cx="15240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666664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992" y="381000"/>
            <a:ext cx="5103205" cy="6096000"/>
          </a:xfrm>
          <a:prstGeom prst="rect">
            <a:avLst/>
          </a:prstGeom>
        </p:spPr>
      </p:pic>
      <p:sp>
        <p:nvSpPr>
          <p:cNvPr id="3" name="Oval 2"/>
          <p:cNvSpPr/>
          <p:nvPr/>
        </p:nvSpPr>
        <p:spPr>
          <a:xfrm>
            <a:off x="4724400" y="19050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4800600" y="2667000"/>
            <a:ext cx="381000" cy="685800"/>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90600" y="762000"/>
            <a:ext cx="6858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724400" y="5486400"/>
            <a:ext cx="533400" cy="342900"/>
          </a:xfrm>
          <a:prstGeom prst="ellipse">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610100" y="5943600"/>
            <a:ext cx="8763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562600" y="381000"/>
            <a:ext cx="3352800" cy="5355312"/>
          </a:xfrm>
          <a:prstGeom prst="rect">
            <a:avLst/>
          </a:prstGeom>
          <a:noFill/>
        </p:spPr>
        <p:txBody>
          <a:bodyPr wrap="square" rtlCol="0">
            <a:spAutoFit/>
          </a:bodyPr>
          <a:lstStyle/>
          <a:p>
            <a:r>
              <a:rPr lang="en-US" dirty="0" smtClean="0"/>
              <a:t>You maybe required to also file schedule B, if not you can also print for your records.  (mark the box in the red circle)</a:t>
            </a:r>
          </a:p>
          <a:p>
            <a:endParaRPr lang="en-US" dirty="0"/>
          </a:p>
          <a:p>
            <a:r>
              <a:rPr lang="en-US" dirty="0" smtClean="0"/>
              <a:t>Mark the corresponding box in the blue circle to if you are a monthly or semiweekly depositor.</a:t>
            </a:r>
          </a:p>
          <a:p>
            <a:endParaRPr lang="en-US" dirty="0"/>
          </a:p>
          <a:p>
            <a:r>
              <a:rPr lang="en-US" dirty="0" smtClean="0"/>
              <a:t>Check the purple box because you are a government entity and it will give you the right address to send the information too.  </a:t>
            </a:r>
          </a:p>
          <a:p>
            <a:endParaRPr lang="en-US" dirty="0"/>
          </a:p>
          <a:p>
            <a:r>
              <a:rPr lang="en-US" dirty="0" smtClean="0"/>
              <a:t>Now click next.</a:t>
            </a:r>
            <a:endParaRPr lang="en-US" dirty="0"/>
          </a:p>
        </p:txBody>
      </p:sp>
    </p:spTree>
    <p:extLst>
      <p:ext uri="{BB962C8B-B14F-4D97-AF65-F5344CB8AC3E}">
        <p14:creationId xmlns:p14="http://schemas.microsoft.com/office/powerpoint/2010/main" val="3826407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76200"/>
            <a:ext cx="4543425" cy="36576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714750"/>
            <a:ext cx="4543425" cy="2667000"/>
          </a:xfrm>
          <a:prstGeom prst="rect">
            <a:avLst/>
          </a:prstGeom>
        </p:spPr>
      </p:pic>
      <p:sp>
        <p:nvSpPr>
          <p:cNvPr id="4" name="Oval 3"/>
          <p:cNvSpPr/>
          <p:nvPr/>
        </p:nvSpPr>
        <p:spPr>
          <a:xfrm>
            <a:off x="4238625" y="6029325"/>
            <a:ext cx="5334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3352800" y="838200"/>
            <a:ext cx="682034" cy="762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029200" y="457200"/>
            <a:ext cx="3352800" cy="4247317"/>
          </a:xfrm>
          <a:prstGeom prst="rect">
            <a:avLst/>
          </a:prstGeom>
          <a:noFill/>
        </p:spPr>
        <p:txBody>
          <a:bodyPr wrap="square" rtlCol="0">
            <a:spAutoFit/>
          </a:bodyPr>
          <a:lstStyle/>
          <a:p>
            <a:r>
              <a:rPr lang="en-US" dirty="0" smtClean="0"/>
              <a:t>On this screen you will scroll down and make sure all of the information is correct such as the reporting period and the payments that you have made over the quarter.  This is where schedule B comes in handy as well as it will tell you what day and the amount in which you made your tax payment.  Once you ensure everything is correct then click next.</a:t>
            </a:r>
            <a:endParaRPr lang="en-US" dirty="0"/>
          </a:p>
        </p:txBody>
      </p:sp>
    </p:spTree>
    <p:extLst>
      <p:ext uri="{BB962C8B-B14F-4D97-AF65-F5344CB8AC3E}">
        <p14:creationId xmlns:p14="http://schemas.microsoft.com/office/powerpoint/2010/main" val="35639901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10455"/>
          <a:stretch/>
        </p:blipFill>
        <p:spPr>
          <a:xfrm>
            <a:off x="228600" y="228600"/>
            <a:ext cx="4495800" cy="368748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3916080"/>
            <a:ext cx="4495800" cy="2886688"/>
          </a:xfrm>
          <a:prstGeom prst="rect">
            <a:avLst/>
          </a:prstGeom>
        </p:spPr>
      </p:pic>
      <p:sp>
        <p:nvSpPr>
          <p:cNvPr id="4" name="Rounded Rectangle 3"/>
          <p:cNvSpPr/>
          <p:nvPr/>
        </p:nvSpPr>
        <p:spPr>
          <a:xfrm>
            <a:off x="3352800" y="542925"/>
            <a:ext cx="762000" cy="152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105400" y="304800"/>
            <a:ext cx="3733800" cy="3416320"/>
          </a:xfrm>
          <a:prstGeom prst="rect">
            <a:avLst/>
          </a:prstGeom>
          <a:noFill/>
        </p:spPr>
        <p:txBody>
          <a:bodyPr wrap="square" rtlCol="0">
            <a:spAutoFit/>
          </a:bodyPr>
          <a:lstStyle/>
          <a:p>
            <a:r>
              <a:rPr lang="en-US" dirty="0" smtClean="0"/>
              <a:t>On this page of the report you will make sure the depositing schedule is correct  </a:t>
            </a:r>
          </a:p>
          <a:p>
            <a:endParaRPr lang="en-US" dirty="0"/>
          </a:p>
          <a:p>
            <a:r>
              <a:rPr lang="en-US" dirty="0" smtClean="0"/>
              <a:t>Once the information is correct then click next at the bottom of the screen.</a:t>
            </a:r>
          </a:p>
          <a:p>
            <a:endParaRPr lang="en-US" dirty="0"/>
          </a:p>
          <a:p>
            <a:r>
              <a:rPr lang="en-US" dirty="0" smtClean="0"/>
              <a:t>That will take you to the Schedule B report if you marked it in the beginning or the Instructions page.  </a:t>
            </a:r>
            <a:endParaRPr lang="en-US" dirty="0"/>
          </a:p>
        </p:txBody>
      </p:sp>
    </p:spTree>
    <p:extLst>
      <p:ext uri="{BB962C8B-B14F-4D97-AF65-F5344CB8AC3E}">
        <p14:creationId xmlns:p14="http://schemas.microsoft.com/office/powerpoint/2010/main" val="3192619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381000"/>
            <a:ext cx="3048000" cy="584775"/>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Schedule B</a:t>
            </a:r>
            <a:endParaRPr lang="en-US"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228600"/>
            <a:ext cx="4853940" cy="6233160"/>
          </a:xfrm>
          <a:prstGeom prst="rect">
            <a:avLst/>
          </a:prstGeom>
        </p:spPr>
      </p:pic>
      <p:sp>
        <p:nvSpPr>
          <p:cNvPr id="4" name="Rectangle 3"/>
          <p:cNvSpPr/>
          <p:nvPr/>
        </p:nvSpPr>
        <p:spPr>
          <a:xfrm>
            <a:off x="5334000" y="673387"/>
            <a:ext cx="533400" cy="886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65966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57661" y="838200"/>
            <a:ext cx="2786339" cy="954107"/>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28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Instructions </a:t>
            </a:r>
          </a:p>
          <a:p>
            <a:pPr algn="ctr"/>
            <a:r>
              <a:rPr lang="en-US" sz="28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on filing </a:t>
            </a:r>
            <a:endParaRPr lang="en-US" sz="28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52400"/>
            <a:ext cx="6065520" cy="6431280"/>
          </a:xfrm>
          <a:prstGeom prst="rect">
            <a:avLst/>
          </a:prstGeom>
        </p:spPr>
      </p:pic>
      <p:sp>
        <p:nvSpPr>
          <p:cNvPr id="4" name="Oval 3"/>
          <p:cNvSpPr/>
          <p:nvPr/>
        </p:nvSpPr>
        <p:spPr>
          <a:xfrm>
            <a:off x="76200" y="2362200"/>
            <a:ext cx="24384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553200" y="2705100"/>
            <a:ext cx="2286000" cy="2585323"/>
          </a:xfrm>
          <a:prstGeom prst="rect">
            <a:avLst/>
          </a:prstGeom>
          <a:noFill/>
        </p:spPr>
        <p:txBody>
          <a:bodyPr wrap="square" rtlCol="0">
            <a:spAutoFit/>
          </a:bodyPr>
          <a:lstStyle/>
          <a:p>
            <a:r>
              <a:rPr lang="en-US" dirty="0" smtClean="0"/>
              <a:t>Be sure to send this report to the address on this sheet as Government Agencies send to a different location then regular business.</a:t>
            </a:r>
            <a:endParaRPr lang="en-US" dirty="0"/>
          </a:p>
        </p:txBody>
      </p:sp>
      <p:cxnSp>
        <p:nvCxnSpPr>
          <p:cNvPr id="7" name="Straight Arrow Connector 6"/>
          <p:cNvCxnSpPr>
            <a:endCxn id="5" idx="1"/>
          </p:cNvCxnSpPr>
          <p:nvPr/>
        </p:nvCxnSpPr>
        <p:spPr>
          <a:xfrm>
            <a:off x="2667000" y="2895600"/>
            <a:ext cx="3886200" cy="110216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0357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50225" y="1949916"/>
            <a:ext cx="5761513" cy="1938992"/>
          </a:xfrm>
          <a:prstGeom prst="rect">
            <a:avLst/>
          </a:prstGeom>
          <a:noFill/>
        </p:spPr>
        <p:txBody>
          <a:bodyPr wrap="none" lIns="91440" tIns="45720" rIns="91440" bIns="45720">
            <a:spAutoFit/>
          </a:bodyPr>
          <a:lstStyle/>
          <a:p>
            <a:pPr algn="ctr"/>
            <a:r>
              <a:rPr lang="en-US" sz="4000" b="1" dirty="0" smtClean="0">
                <a:ln w="1905">
                  <a:solidFill>
                    <a:srgbClr val="000099"/>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Monthly or Annual</a:t>
            </a:r>
          </a:p>
          <a:p>
            <a:pPr algn="ctr"/>
            <a:r>
              <a:rPr lang="en-US" sz="4000" b="1" dirty="0" smtClean="0">
                <a:ln w="1905">
                  <a:solidFill>
                    <a:srgbClr val="000099"/>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State Withholding </a:t>
            </a:r>
          </a:p>
          <a:p>
            <a:pPr algn="ctr"/>
            <a:r>
              <a:rPr lang="en-US" sz="4000" b="1" dirty="0" smtClean="0">
                <a:ln w="1905">
                  <a:solidFill>
                    <a:srgbClr val="000099"/>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Payment &amp; Reports</a:t>
            </a:r>
            <a:endParaRPr lang="en-US" sz="4000" b="1" dirty="0">
              <a:ln w="1905">
                <a:solidFill>
                  <a:srgbClr val="000099"/>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92805806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52400"/>
            <a:ext cx="8534400" cy="6124754"/>
          </a:xfrm>
          <a:prstGeom prst="rect">
            <a:avLst/>
          </a:prstGeom>
          <a:noFill/>
        </p:spPr>
        <p:txBody>
          <a:bodyPr wrap="square" rtlCol="0">
            <a:spAutoFit/>
          </a:bodyPr>
          <a:lstStyle/>
          <a:p>
            <a:r>
              <a:rPr lang="en-US" sz="1700" dirty="0" smtClean="0"/>
              <a:t>If you are a monthly filer your payments are due by the 15</a:t>
            </a:r>
            <a:r>
              <a:rPr lang="en-US" sz="1700" baseline="30000" dirty="0" smtClean="0"/>
              <a:t>th</a:t>
            </a:r>
            <a:r>
              <a:rPr lang="en-US" sz="1700" dirty="0" smtClean="0"/>
              <a:t> of the </a:t>
            </a:r>
            <a:r>
              <a:rPr lang="en-US" sz="1700" dirty="0"/>
              <a:t>following month. </a:t>
            </a:r>
            <a:endParaRPr lang="en-US" sz="1700" dirty="0" smtClean="0"/>
          </a:p>
          <a:p>
            <a:r>
              <a:rPr lang="en-US" sz="1700" dirty="0" smtClean="0"/>
              <a:t/>
            </a:r>
            <a:br>
              <a:rPr lang="en-US" sz="1700" dirty="0" smtClean="0"/>
            </a:br>
            <a:r>
              <a:rPr lang="en-US" sz="1700" i="1" dirty="0" smtClean="0"/>
              <a:t>Example: You are reporting for January so the payment  would be due to the Department of Revenue by February 15</a:t>
            </a:r>
            <a:r>
              <a:rPr lang="en-US" sz="1700" i="1" baseline="30000" dirty="0" smtClean="0"/>
              <a:t>th</a:t>
            </a:r>
            <a:r>
              <a:rPr lang="en-US" sz="1700" i="1" dirty="0" smtClean="0"/>
              <a:t>.</a:t>
            </a:r>
          </a:p>
          <a:p>
            <a:endParaRPr lang="en-US" sz="1700" dirty="0" smtClean="0"/>
          </a:p>
          <a:p>
            <a:r>
              <a:rPr lang="en-US" sz="1700" dirty="0" smtClean="0"/>
              <a:t>If you are a quarterly filer your payments are </a:t>
            </a:r>
            <a:r>
              <a:rPr lang="en-US" sz="1700" dirty="0"/>
              <a:t>due by the 15</a:t>
            </a:r>
            <a:r>
              <a:rPr lang="en-US" sz="1700" baseline="30000" dirty="0"/>
              <a:t>th</a:t>
            </a:r>
            <a:r>
              <a:rPr lang="en-US" sz="1700" dirty="0"/>
              <a:t> of the month following the end of the quarter. </a:t>
            </a:r>
          </a:p>
          <a:p>
            <a:endParaRPr lang="en-US" sz="1700" dirty="0" smtClean="0"/>
          </a:p>
          <a:p>
            <a:r>
              <a:rPr lang="en-US" sz="1700" i="1" dirty="0"/>
              <a:t>Example:  First quarter is January through March so the first quarter report would be due to the Department of Revenue by April 15</a:t>
            </a:r>
            <a:r>
              <a:rPr lang="en-US" sz="1700" i="1" baseline="30000" dirty="0"/>
              <a:t>th</a:t>
            </a:r>
            <a:r>
              <a:rPr lang="en-US" sz="1700" i="1" dirty="0"/>
              <a:t>.</a:t>
            </a:r>
          </a:p>
          <a:p>
            <a:endParaRPr lang="en-US" sz="1700" dirty="0"/>
          </a:p>
          <a:p>
            <a:r>
              <a:rPr lang="en-US" sz="1700" dirty="0" smtClean="0"/>
              <a:t>If you are an Annual filer you report and payment will be do to the Department of Revenue by February 28</a:t>
            </a:r>
            <a:r>
              <a:rPr lang="en-US" sz="1700" baseline="30000" dirty="0" smtClean="0"/>
              <a:t>th</a:t>
            </a:r>
            <a:r>
              <a:rPr lang="en-US" sz="1700" dirty="0" smtClean="0"/>
              <a:t>.</a:t>
            </a:r>
          </a:p>
          <a:p>
            <a:endParaRPr lang="en-US" sz="1700" dirty="0"/>
          </a:p>
          <a:p>
            <a:r>
              <a:rPr lang="en-US" sz="1700" dirty="0" smtClean="0"/>
              <a:t>You can either fill these reports out by hand or for those of you who that have a payroll service with QuickBooks the software will fill out for you.  </a:t>
            </a:r>
          </a:p>
          <a:p>
            <a:endParaRPr lang="en-US" sz="1700" dirty="0"/>
          </a:p>
          <a:p>
            <a:r>
              <a:rPr lang="en-US" sz="1700" dirty="0" smtClean="0">
                <a:solidFill>
                  <a:srgbClr val="C00000"/>
                </a:solidFill>
              </a:rPr>
              <a:t>For those districts that choose to this can also be paid through the Montana Department of Revenue Website’s TAP System. Your district must register for a username and password for the system and be sure to copy for your records and enter into either your ledgers or QuickBooks.</a:t>
            </a:r>
          </a:p>
          <a:p>
            <a:endParaRPr lang="en-US" dirty="0"/>
          </a:p>
        </p:txBody>
      </p:sp>
    </p:spTree>
    <p:extLst>
      <p:ext uri="{BB962C8B-B14F-4D97-AF65-F5344CB8AC3E}">
        <p14:creationId xmlns:p14="http://schemas.microsoft.com/office/powerpoint/2010/main" val="9983441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153400" cy="2308324"/>
          </a:xfrm>
          <a:prstGeom prst="rect">
            <a:avLst/>
          </a:prstGeom>
          <a:noFill/>
        </p:spPr>
        <p:txBody>
          <a:bodyPr wrap="square" rtlCol="0">
            <a:spAutoFit/>
          </a:bodyPr>
          <a:lstStyle/>
          <a:p>
            <a:r>
              <a:rPr lang="en-US" dirty="0"/>
              <a:t>If your district does not use QuickBooks at all you will need to rely on the information that you gather off each payroll/paycheck and track it either in an excel spreadsheet or a ledger sheet.  </a:t>
            </a:r>
            <a:endParaRPr lang="en-US" dirty="0" smtClean="0"/>
          </a:p>
          <a:p>
            <a:endParaRPr lang="en-US" dirty="0" smtClean="0"/>
          </a:p>
          <a:p>
            <a:r>
              <a:rPr lang="en-US" dirty="0"/>
              <a:t>You will need to track both </a:t>
            </a:r>
            <a:r>
              <a:rPr lang="en-US" dirty="0" smtClean="0"/>
              <a:t>monthly or quarterly </a:t>
            </a:r>
            <a:r>
              <a:rPr lang="en-US" sz="1600" i="1" dirty="0" smtClean="0"/>
              <a:t>(based on how your district is scheduled)</a:t>
            </a:r>
            <a:r>
              <a:rPr lang="en-US" dirty="0"/>
              <a:t> </a:t>
            </a:r>
            <a:r>
              <a:rPr lang="en-US" dirty="0" smtClean="0"/>
              <a:t>and annual </a:t>
            </a:r>
            <a:r>
              <a:rPr lang="en-US" dirty="0"/>
              <a:t>amounts and if you are a </a:t>
            </a:r>
            <a:r>
              <a:rPr lang="en-US" dirty="0" smtClean="0"/>
              <a:t>monthly or quarterly </a:t>
            </a:r>
            <a:r>
              <a:rPr lang="en-US" dirty="0"/>
              <a:t>depositor you will need to make those deposits </a:t>
            </a:r>
            <a:r>
              <a:rPr lang="en-US" dirty="0" smtClean="0"/>
              <a:t>as scheduled.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3124200"/>
            <a:ext cx="5029200" cy="16002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4953000"/>
            <a:ext cx="4791505" cy="1752600"/>
          </a:xfrm>
          <a:prstGeom prst="rect">
            <a:avLst/>
          </a:prstGeom>
        </p:spPr>
      </p:pic>
      <p:sp>
        <p:nvSpPr>
          <p:cNvPr id="6" name="Rectangle 5"/>
          <p:cNvSpPr/>
          <p:nvPr/>
        </p:nvSpPr>
        <p:spPr>
          <a:xfrm>
            <a:off x="4114800" y="3892550"/>
            <a:ext cx="914400" cy="114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924800" y="5867400"/>
            <a:ext cx="914400" cy="114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724400" y="3505200"/>
            <a:ext cx="457200" cy="571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504985" y="5410200"/>
            <a:ext cx="4572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715000" y="3276600"/>
            <a:ext cx="3048000" cy="369332"/>
          </a:xfrm>
          <a:prstGeom prst="rect">
            <a:avLst/>
          </a:prstGeom>
          <a:noFill/>
        </p:spPr>
        <p:txBody>
          <a:bodyPr wrap="square" rtlCol="0">
            <a:spAutoFit/>
          </a:bodyPr>
          <a:lstStyle/>
          <a:p>
            <a:r>
              <a:rPr lang="en-US" dirty="0" smtClean="0"/>
              <a:t>Monthly deposit coupon</a:t>
            </a:r>
            <a:endParaRPr lang="en-US" dirty="0"/>
          </a:p>
        </p:txBody>
      </p:sp>
      <p:sp>
        <p:nvSpPr>
          <p:cNvPr id="11" name="TextBox 10"/>
          <p:cNvSpPr txBox="1"/>
          <p:nvPr/>
        </p:nvSpPr>
        <p:spPr>
          <a:xfrm>
            <a:off x="685800" y="6026543"/>
            <a:ext cx="3429000" cy="369332"/>
          </a:xfrm>
          <a:prstGeom prst="rect">
            <a:avLst/>
          </a:prstGeom>
          <a:noFill/>
        </p:spPr>
        <p:txBody>
          <a:bodyPr wrap="square" rtlCol="0">
            <a:spAutoFit/>
          </a:bodyPr>
          <a:lstStyle/>
          <a:p>
            <a:r>
              <a:rPr lang="en-US" dirty="0" smtClean="0"/>
              <a:t>Quarterly deposit coupon</a:t>
            </a:r>
            <a:endParaRPr lang="en-US" dirty="0"/>
          </a:p>
        </p:txBody>
      </p:sp>
    </p:spTree>
    <p:extLst>
      <p:ext uri="{BB962C8B-B14F-4D97-AF65-F5344CB8AC3E}">
        <p14:creationId xmlns:p14="http://schemas.microsoft.com/office/powerpoint/2010/main" val="6059068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133600"/>
            <a:ext cx="7315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1" y="2605089"/>
            <a:ext cx="442912" cy="44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62000" y="381000"/>
            <a:ext cx="7086600" cy="646331"/>
          </a:xfrm>
          <a:prstGeom prst="rect">
            <a:avLst/>
          </a:prstGeom>
          <a:noFill/>
        </p:spPr>
        <p:txBody>
          <a:bodyPr wrap="square" rtlCol="0">
            <a:spAutoFit/>
          </a:bodyPr>
          <a:lstStyle/>
          <a:p>
            <a:r>
              <a:rPr lang="en-US" dirty="0" smtClean="0"/>
              <a:t>Just like before find the QuickBooks icon on your desktop and click on it.</a:t>
            </a:r>
            <a:endParaRPr lang="en-US" dirty="0"/>
          </a:p>
        </p:txBody>
      </p:sp>
    </p:spTree>
    <p:extLst>
      <p:ext uri="{BB962C8B-B14F-4D97-AF65-F5344CB8AC3E}">
        <p14:creationId xmlns:p14="http://schemas.microsoft.com/office/powerpoint/2010/main" val="14321720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7690" r="9149" b="9616"/>
          <a:stretch/>
        </p:blipFill>
        <p:spPr>
          <a:xfrm>
            <a:off x="228600" y="138003"/>
            <a:ext cx="5196689" cy="2684352"/>
          </a:xfrm>
          <a:prstGeom prst="rect">
            <a:avLst/>
          </a:prstGeom>
        </p:spPr>
      </p:pic>
      <p:sp>
        <p:nvSpPr>
          <p:cNvPr id="3" name="Oval 2"/>
          <p:cNvSpPr/>
          <p:nvPr/>
        </p:nvSpPr>
        <p:spPr>
          <a:xfrm>
            <a:off x="381000" y="918803"/>
            <a:ext cx="3657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8709" y="743015"/>
            <a:ext cx="1066800" cy="58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38800" y="109773"/>
            <a:ext cx="2667000" cy="923330"/>
          </a:xfrm>
          <a:prstGeom prst="rect">
            <a:avLst/>
          </a:prstGeom>
          <a:noFill/>
        </p:spPr>
        <p:txBody>
          <a:bodyPr wrap="square" rtlCol="0">
            <a:spAutoFit/>
          </a:bodyPr>
          <a:lstStyle/>
          <a:p>
            <a:r>
              <a:rPr lang="en-US" dirty="0" smtClean="0"/>
              <a:t>Next select the company and click on OPEN.</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5522" t="6214" r="9289" b="16539"/>
          <a:stretch/>
        </p:blipFill>
        <p:spPr>
          <a:xfrm>
            <a:off x="5137853" y="3033275"/>
            <a:ext cx="3992558" cy="2057413"/>
          </a:xfrm>
          <a:prstGeom prst="rect">
            <a:avLst/>
          </a:prstGeom>
        </p:spPr>
      </p:pic>
      <p:sp>
        <p:nvSpPr>
          <p:cNvPr id="7" name="TextBox 6"/>
          <p:cNvSpPr txBox="1"/>
          <p:nvPr/>
        </p:nvSpPr>
        <p:spPr>
          <a:xfrm>
            <a:off x="7020963" y="1033103"/>
            <a:ext cx="1905000" cy="2031325"/>
          </a:xfrm>
          <a:prstGeom prst="rect">
            <a:avLst/>
          </a:prstGeom>
          <a:noFill/>
        </p:spPr>
        <p:txBody>
          <a:bodyPr wrap="square" rtlCol="0">
            <a:spAutoFit/>
          </a:bodyPr>
          <a:lstStyle/>
          <a:p>
            <a:r>
              <a:rPr lang="en-US" dirty="0" smtClean="0"/>
              <a:t>Enter your company password and click OK, this will take you to your home screen</a:t>
            </a: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4449401"/>
            <a:ext cx="1066800" cy="58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822" y="4296772"/>
            <a:ext cx="4389501" cy="2379932"/>
          </a:xfrm>
          <a:prstGeom prst="rect">
            <a:avLst/>
          </a:prstGeom>
        </p:spPr>
      </p:pic>
      <p:sp>
        <p:nvSpPr>
          <p:cNvPr id="10" name="TextBox 9"/>
          <p:cNvSpPr txBox="1"/>
          <p:nvPr/>
        </p:nvSpPr>
        <p:spPr>
          <a:xfrm>
            <a:off x="609600" y="3886200"/>
            <a:ext cx="1828800" cy="369332"/>
          </a:xfrm>
          <a:prstGeom prst="rect">
            <a:avLst/>
          </a:prstGeom>
          <a:noFill/>
        </p:spPr>
        <p:txBody>
          <a:bodyPr wrap="square" rtlCol="0">
            <a:spAutoFit/>
          </a:bodyPr>
          <a:lstStyle/>
          <a:p>
            <a:r>
              <a:rPr lang="en-US" dirty="0" smtClean="0"/>
              <a:t>Home screen</a:t>
            </a:r>
            <a:endParaRPr lang="en-US" dirty="0"/>
          </a:p>
        </p:txBody>
      </p:sp>
    </p:spTree>
    <p:extLst>
      <p:ext uri="{BB962C8B-B14F-4D97-AF65-F5344CB8AC3E}">
        <p14:creationId xmlns:p14="http://schemas.microsoft.com/office/powerpoint/2010/main" val="34267277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4955" y="1447800"/>
            <a:ext cx="6073140" cy="5074920"/>
          </a:xfrm>
          <a:prstGeom prst="rect">
            <a:avLst/>
          </a:prstGeom>
        </p:spPr>
      </p:pic>
      <p:sp>
        <p:nvSpPr>
          <p:cNvPr id="3" name="TextBox 2"/>
          <p:cNvSpPr txBox="1"/>
          <p:nvPr/>
        </p:nvSpPr>
        <p:spPr>
          <a:xfrm>
            <a:off x="457200" y="304800"/>
            <a:ext cx="8229600" cy="646331"/>
          </a:xfrm>
          <a:prstGeom prst="rect">
            <a:avLst/>
          </a:prstGeom>
          <a:noFill/>
        </p:spPr>
        <p:txBody>
          <a:bodyPr wrap="square" rtlCol="0">
            <a:spAutoFit/>
          </a:bodyPr>
          <a:lstStyle/>
          <a:p>
            <a:r>
              <a:rPr lang="en-US" dirty="0" smtClean="0"/>
              <a:t>Here you will accept the privacy act and paperwork reduction act the click enroll as a business</a:t>
            </a:r>
            <a:endParaRPr lang="en-US" dirty="0"/>
          </a:p>
        </p:txBody>
      </p:sp>
      <p:sp>
        <p:nvSpPr>
          <p:cNvPr id="4" name="Oval 3"/>
          <p:cNvSpPr/>
          <p:nvPr/>
        </p:nvSpPr>
        <p:spPr>
          <a:xfrm>
            <a:off x="4038600" y="5638800"/>
            <a:ext cx="6096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2971800" y="4876800"/>
            <a:ext cx="3124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10224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28800"/>
            <a:ext cx="8159261"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3219450" y="5276850"/>
            <a:ext cx="5334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143000" y="457200"/>
            <a:ext cx="7162800" cy="369332"/>
          </a:xfrm>
          <a:prstGeom prst="rect">
            <a:avLst/>
          </a:prstGeom>
          <a:noFill/>
        </p:spPr>
        <p:txBody>
          <a:bodyPr wrap="square" rtlCol="0">
            <a:spAutoFit/>
          </a:bodyPr>
          <a:lstStyle/>
          <a:p>
            <a:r>
              <a:rPr lang="en-US" dirty="0" smtClean="0"/>
              <a:t>Click on the pay liabilities icon on the bottom of the screen.</a:t>
            </a:r>
            <a:endParaRPr lang="en-US" dirty="0"/>
          </a:p>
        </p:txBody>
      </p:sp>
    </p:spTree>
    <p:extLst>
      <p:ext uri="{BB962C8B-B14F-4D97-AF65-F5344CB8AC3E}">
        <p14:creationId xmlns:p14="http://schemas.microsoft.com/office/powerpoint/2010/main" val="39374929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942" y="1066800"/>
            <a:ext cx="7653867" cy="4305300"/>
          </a:xfrm>
          <a:prstGeom prst="rect">
            <a:avLst/>
          </a:prstGeom>
        </p:spPr>
      </p:pic>
      <p:cxnSp>
        <p:nvCxnSpPr>
          <p:cNvPr id="6" name="Straight Arrow Connector 5"/>
          <p:cNvCxnSpPr/>
          <p:nvPr/>
        </p:nvCxnSpPr>
        <p:spPr>
          <a:xfrm>
            <a:off x="1676400" y="2209800"/>
            <a:ext cx="762000" cy="0"/>
          </a:xfrm>
          <a:prstGeom prst="straightConnector1">
            <a:avLst/>
          </a:prstGeom>
          <a:ln w="22225"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7648575" y="27432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04423" y="5715000"/>
            <a:ext cx="8229600" cy="646331"/>
          </a:xfrm>
          <a:prstGeom prst="rect">
            <a:avLst/>
          </a:prstGeom>
          <a:noFill/>
        </p:spPr>
        <p:txBody>
          <a:bodyPr wrap="square" rtlCol="0">
            <a:spAutoFit/>
          </a:bodyPr>
          <a:lstStyle/>
          <a:p>
            <a:r>
              <a:rPr lang="en-US" dirty="0" smtClean="0"/>
              <a:t>First select the liability payment and then view/pay which should send you to liability payment screen.</a:t>
            </a:r>
            <a:endParaRPr lang="en-US" dirty="0"/>
          </a:p>
        </p:txBody>
      </p:sp>
    </p:spTree>
    <p:extLst>
      <p:ext uri="{BB962C8B-B14F-4D97-AF65-F5344CB8AC3E}">
        <p14:creationId xmlns:p14="http://schemas.microsoft.com/office/powerpoint/2010/main" val="32887375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57200"/>
            <a:ext cx="5105400" cy="5852160"/>
          </a:xfrm>
          <a:prstGeom prst="rect">
            <a:avLst/>
          </a:prstGeom>
        </p:spPr>
      </p:pic>
      <p:sp>
        <p:nvSpPr>
          <p:cNvPr id="4" name="Oval 3"/>
          <p:cNvSpPr/>
          <p:nvPr/>
        </p:nvSpPr>
        <p:spPr>
          <a:xfrm>
            <a:off x="685800" y="914400"/>
            <a:ext cx="18288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85800" y="2971800"/>
            <a:ext cx="1143000" cy="609600"/>
          </a:xfrm>
          <a:prstGeom prst="ellips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14600" y="4191000"/>
            <a:ext cx="2667000" cy="6096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733800" y="1371600"/>
            <a:ext cx="1295400" cy="762000"/>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590800" y="5699760"/>
            <a:ext cx="952500" cy="609600"/>
          </a:xfrm>
          <a:prstGeom prst="ellipse">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34000" y="152400"/>
            <a:ext cx="3581400" cy="5355312"/>
          </a:xfrm>
          <a:prstGeom prst="rect">
            <a:avLst/>
          </a:prstGeom>
          <a:noFill/>
        </p:spPr>
        <p:txBody>
          <a:bodyPr wrap="square" rtlCol="0">
            <a:spAutoFit/>
          </a:bodyPr>
          <a:lstStyle/>
          <a:p>
            <a:r>
              <a:rPr lang="en-US" dirty="0" smtClean="0">
                <a:solidFill>
                  <a:srgbClr val="FF0000"/>
                </a:solidFill>
              </a:rPr>
              <a:t>Be sure that the bank account is correct. (red circle)</a:t>
            </a:r>
          </a:p>
          <a:p>
            <a:endParaRPr lang="en-US" dirty="0"/>
          </a:p>
          <a:p>
            <a:r>
              <a:rPr lang="en-US" dirty="0" smtClean="0">
                <a:solidFill>
                  <a:schemeClr val="accent5">
                    <a:lumMod val="75000"/>
                  </a:schemeClr>
                </a:solidFill>
              </a:rPr>
              <a:t>Be sure that the date and check number or to print is correct. (pink circle)</a:t>
            </a:r>
          </a:p>
          <a:p>
            <a:endParaRPr lang="en-US" dirty="0"/>
          </a:p>
          <a:p>
            <a:r>
              <a:rPr lang="en-US" dirty="0" smtClean="0"/>
              <a:t>Be sure that you have the reporting number in the memo line. (green circle)</a:t>
            </a:r>
          </a:p>
          <a:p>
            <a:endParaRPr lang="en-US" dirty="0"/>
          </a:p>
          <a:p>
            <a:r>
              <a:rPr lang="en-US" dirty="0" smtClean="0">
                <a:solidFill>
                  <a:srgbClr val="00B0F0"/>
                </a:solidFill>
              </a:rPr>
              <a:t>Be sure to add your memo (I use month and year) and the class. (blue circle)</a:t>
            </a:r>
          </a:p>
          <a:p>
            <a:endParaRPr lang="en-US" dirty="0"/>
          </a:p>
          <a:p>
            <a:r>
              <a:rPr lang="en-US" dirty="0" smtClean="0">
                <a:solidFill>
                  <a:schemeClr val="accent6">
                    <a:lumMod val="75000"/>
                  </a:schemeClr>
                </a:solidFill>
              </a:rPr>
              <a:t>Click on the save and close tab. (purple circle)</a:t>
            </a:r>
          </a:p>
          <a:p>
            <a:endParaRPr lang="en-US" dirty="0"/>
          </a:p>
        </p:txBody>
      </p:sp>
    </p:spTree>
    <p:extLst>
      <p:ext uri="{BB962C8B-B14F-4D97-AF65-F5344CB8AC3E}">
        <p14:creationId xmlns:p14="http://schemas.microsoft.com/office/powerpoint/2010/main" val="34459336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819400"/>
            <a:ext cx="7763256" cy="3140964"/>
          </a:xfrm>
          <a:prstGeom prst="rect">
            <a:avLst/>
          </a:prstGeom>
        </p:spPr>
      </p:pic>
      <p:sp>
        <p:nvSpPr>
          <p:cNvPr id="3" name="TextBox 2"/>
          <p:cNvSpPr txBox="1"/>
          <p:nvPr/>
        </p:nvSpPr>
        <p:spPr>
          <a:xfrm>
            <a:off x="1600200" y="342900"/>
            <a:ext cx="5943600" cy="1384995"/>
          </a:xfrm>
          <a:prstGeom prst="rect">
            <a:avLst/>
          </a:prstGeom>
          <a:noFill/>
        </p:spPr>
        <p:txBody>
          <a:bodyPr wrap="square" rtlCol="0">
            <a:spAutoFit/>
          </a:bodyPr>
          <a:lstStyle/>
          <a:p>
            <a:pPr algn="ctr"/>
            <a:r>
              <a:rPr lang="en-US" sz="2800" dirty="0" smtClean="0"/>
              <a:t>Be sure to print</a:t>
            </a:r>
          </a:p>
          <a:p>
            <a:pPr marL="457200" indent="-457200">
              <a:buFont typeface="Wingdings" panose="05000000000000000000" pitchFamily="2" charset="2"/>
              <a:buChar char="Ø"/>
            </a:pPr>
            <a:r>
              <a:rPr lang="en-US" sz="2800" dirty="0" smtClean="0"/>
              <a:t>payment summary </a:t>
            </a:r>
          </a:p>
          <a:p>
            <a:pPr marL="457200" indent="-457200">
              <a:buFont typeface="Wingdings" panose="05000000000000000000" pitchFamily="2" charset="2"/>
              <a:buChar char="Ø"/>
            </a:pPr>
            <a:r>
              <a:rPr lang="en-US" sz="2800" dirty="0" smtClean="0"/>
              <a:t>payment check</a:t>
            </a:r>
            <a:endParaRPr lang="en-US" sz="2800" dirty="0"/>
          </a:p>
        </p:txBody>
      </p:sp>
    </p:spTree>
    <p:extLst>
      <p:ext uri="{BB962C8B-B14F-4D97-AF65-F5344CB8AC3E}">
        <p14:creationId xmlns:p14="http://schemas.microsoft.com/office/powerpoint/2010/main" val="25983084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905000"/>
            <a:ext cx="8153400" cy="4586288"/>
          </a:xfrm>
          <a:prstGeom prst="rect">
            <a:avLst/>
          </a:prstGeom>
        </p:spPr>
      </p:pic>
      <p:sp>
        <p:nvSpPr>
          <p:cNvPr id="3" name="Oval 2"/>
          <p:cNvSpPr/>
          <p:nvPr/>
        </p:nvSpPr>
        <p:spPr>
          <a:xfrm>
            <a:off x="7696200" y="3657600"/>
            <a:ext cx="838200" cy="3810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200400" y="2438400"/>
            <a:ext cx="838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96264" y="152400"/>
            <a:ext cx="5739072" cy="1323439"/>
          </a:xfrm>
          <a:prstGeom prst="rect">
            <a:avLst/>
          </a:prstGeom>
          <a:noFill/>
        </p:spPr>
        <p:txBody>
          <a:bodyPr wrap="none" rtlCol="0">
            <a:spAutoFit/>
          </a:bodyPr>
          <a:lstStyle/>
          <a:p>
            <a:r>
              <a:rPr lang="en-US" sz="2000" dirty="0" smtClean="0"/>
              <a:t>Now on the Payroll center homepage </a:t>
            </a:r>
          </a:p>
          <a:p>
            <a:pPr marL="342900" indent="-342900">
              <a:buFont typeface="Wingdings" panose="05000000000000000000" pitchFamily="2" charset="2"/>
              <a:buChar char="Ø"/>
            </a:pPr>
            <a:r>
              <a:rPr lang="en-US" sz="2000" dirty="0" smtClean="0"/>
              <a:t>click on the file forms (red circle)</a:t>
            </a:r>
          </a:p>
          <a:p>
            <a:pPr marL="342900" indent="-342900">
              <a:buFont typeface="Wingdings" panose="05000000000000000000" pitchFamily="2" charset="2"/>
              <a:buChar char="Ø"/>
            </a:pPr>
            <a:r>
              <a:rPr lang="en-US" sz="2000" dirty="0" smtClean="0"/>
              <a:t>MW-1 Payment coupon </a:t>
            </a:r>
          </a:p>
          <a:p>
            <a:pPr marL="342900" indent="-342900">
              <a:buFont typeface="Wingdings" panose="05000000000000000000" pitchFamily="2" charset="2"/>
              <a:buChar char="Ø"/>
            </a:pPr>
            <a:r>
              <a:rPr lang="en-US" sz="2000" dirty="0" smtClean="0"/>
              <a:t>click the create form button (blue circle)</a:t>
            </a:r>
            <a:endParaRPr lang="en-US" sz="2000" dirty="0"/>
          </a:p>
        </p:txBody>
      </p:sp>
    </p:spTree>
    <p:extLst>
      <p:ext uri="{BB962C8B-B14F-4D97-AF65-F5344CB8AC3E}">
        <p14:creationId xmlns:p14="http://schemas.microsoft.com/office/powerpoint/2010/main" val="33385097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381000"/>
            <a:ext cx="7703820" cy="3352800"/>
          </a:xfrm>
          <a:prstGeom prst="rect">
            <a:avLst/>
          </a:prstGeom>
        </p:spPr>
      </p:pic>
      <p:sp>
        <p:nvSpPr>
          <p:cNvPr id="3" name="Oval 2"/>
          <p:cNvSpPr/>
          <p:nvPr/>
        </p:nvSpPr>
        <p:spPr>
          <a:xfrm>
            <a:off x="1295400" y="2181225"/>
            <a:ext cx="1905000" cy="428625"/>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038600" y="2133600"/>
            <a:ext cx="1905000" cy="476250"/>
          </a:xfrm>
          <a:prstGeom prst="ellipse">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0" y="2743200"/>
            <a:ext cx="1905000" cy="5524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62000" y="4876800"/>
            <a:ext cx="7848600" cy="1200329"/>
          </a:xfrm>
          <a:prstGeom prst="rect">
            <a:avLst/>
          </a:prstGeom>
          <a:noFill/>
        </p:spPr>
        <p:txBody>
          <a:bodyPr wrap="square" rtlCol="0">
            <a:spAutoFit/>
          </a:bodyPr>
          <a:lstStyle/>
          <a:p>
            <a:r>
              <a:rPr lang="en-US" sz="2400" dirty="0" smtClean="0"/>
              <a:t>Check to ensure the start date and end date are the same as the payroll reporting period (pink circles) and the Click Ok button (red circle)</a:t>
            </a:r>
            <a:endParaRPr lang="en-US" sz="2400" dirty="0"/>
          </a:p>
        </p:txBody>
      </p:sp>
    </p:spTree>
    <p:extLst>
      <p:ext uri="{BB962C8B-B14F-4D97-AF65-F5344CB8AC3E}">
        <p14:creationId xmlns:p14="http://schemas.microsoft.com/office/powerpoint/2010/main" val="1104866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7801" r="26399" b="4259"/>
          <a:stretch/>
        </p:blipFill>
        <p:spPr>
          <a:xfrm>
            <a:off x="266700" y="457200"/>
            <a:ext cx="4362450" cy="5943600"/>
          </a:xfrm>
          <a:prstGeom prst="rect">
            <a:avLst/>
          </a:prstGeom>
        </p:spPr>
      </p:pic>
      <p:sp>
        <p:nvSpPr>
          <p:cNvPr id="5" name="TextBox 4"/>
          <p:cNvSpPr txBox="1"/>
          <p:nvPr/>
        </p:nvSpPr>
        <p:spPr>
          <a:xfrm>
            <a:off x="5257800" y="609600"/>
            <a:ext cx="3352800" cy="3970318"/>
          </a:xfrm>
          <a:prstGeom prst="rect">
            <a:avLst/>
          </a:prstGeom>
          <a:noFill/>
        </p:spPr>
        <p:txBody>
          <a:bodyPr wrap="square" rtlCol="0">
            <a:spAutoFit/>
          </a:bodyPr>
          <a:lstStyle/>
          <a:p>
            <a:r>
              <a:rPr lang="en-US" dirty="0" smtClean="0"/>
              <a:t>Check what type of filer your district is most are either monthly or MW-3 filers (red arrow)</a:t>
            </a:r>
          </a:p>
          <a:p>
            <a:endParaRPr lang="en-US" dirty="0"/>
          </a:p>
          <a:p>
            <a:r>
              <a:rPr lang="en-US" dirty="0" smtClean="0"/>
              <a:t>Ensure the amount matches the check, the date is correct and that all id numbers are correct (blue circles)</a:t>
            </a:r>
          </a:p>
          <a:p>
            <a:endParaRPr lang="en-US" dirty="0"/>
          </a:p>
          <a:p>
            <a:r>
              <a:rPr lang="en-US" dirty="0" smtClean="0"/>
              <a:t>Click the next button (red circle) This should take you to the instructions page. </a:t>
            </a:r>
            <a:endParaRPr lang="en-US" dirty="0"/>
          </a:p>
        </p:txBody>
      </p:sp>
      <p:sp>
        <p:nvSpPr>
          <p:cNvPr id="8" name="Oval 7"/>
          <p:cNvSpPr/>
          <p:nvPr/>
        </p:nvSpPr>
        <p:spPr>
          <a:xfrm>
            <a:off x="3200400" y="1143000"/>
            <a:ext cx="1143000" cy="10668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00350" y="2438400"/>
            <a:ext cx="1695450" cy="10668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Elbow Connector 10"/>
          <p:cNvCxnSpPr/>
          <p:nvPr/>
        </p:nvCxnSpPr>
        <p:spPr>
          <a:xfrm rot="10800000" flipV="1">
            <a:off x="1295400" y="762000"/>
            <a:ext cx="3886200" cy="1676400"/>
          </a:xfrm>
          <a:prstGeom prst="bentConnector3">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3886200" y="5715000"/>
            <a:ext cx="609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390900" y="1400175"/>
            <a:ext cx="7620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390900" y="1866900"/>
            <a:ext cx="7620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598929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0" y="381000"/>
            <a:ext cx="5092372" cy="6172200"/>
          </a:xfrm>
          <a:prstGeom prst="rect">
            <a:avLst/>
          </a:prstGeom>
        </p:spPr>
      </p:pic>
      <p:cxnSp>
        <p:nvCxnSpPr>
          <p:cNvPr id="6" name="Elbow Connector 5"/>
          <p:cNvCxnSpPr/>
          <p:nvPr/>
        </p:nvCxnSpPr>
        <p:spPr>
          <a:xfrm>
            <a:off x="1905000" y="990600"/>
            <a:ext cx="2133600" cy="1981200"/>
          </a:xfrm>
          <a:prstGeom prst="bentConnector3">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09600" y="685800"/>
            <a:ext cx="1600200" cy="1200329"/>
          </a:xfrm>
          <a:prstGeom prst="rect">
            <a:avLst/>
          </a:prstGeom>
          <a:noFill/>
        </p:spPr>
        <p:txBody>
          <a:bodyPr wrap="square" rtlCol="0">
            <a:spAutoFit/>
          </a:bodyPr>
          <a:lstStyle/>
          <a:p>
            <a:r>
              <a:rPr lang="en-US" dirty="0" smtClean="0"/>
              <a:t>Be sure to send to the address listed</a:t>
            </a:r>
            <a:endParaRPr lang="en-US" dirty="0"/>
          </a:p>
        </p:txBody>
      </p:sp>
      <p:sp>
        <p:nvSpPr>
          <p:cNvPr id="8" name="Oval 7"/>
          <p:cNvSpPr/>
          <p:nvPr/>
        </p:nvSpPr>
        <p:spPr>
          <a:xfrm>
            <a:off x="8305800" y="6172200"/>
            <a:ext cx="596572" cy="3810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52400" y="4114800"/>
            <a:ext cx="3505200" cy="646331"/>
          </a:xfrm>
          <a:prstGeom prst="rect">
            <a:avLst/>
          </a:prstGeom>
          <a:noFill/>
        </p:spPr>
        <p:txBody>
          <a:bodyPr wrap="square" rtlCol="0">
            <a:spAutoFit/>
          </a:bodyPr>
          <a:lstStyle/>
          <a:p>
            <a:r>
              <a:rPr lang="en-US" dirty="0" smtClean="0"/>
              <a:t>Click the print button to print (blue circle)</a:t>
            </a:r>
            <a:endParaRPr lang="en-US" dirty="0"/>
          </a:p>
        </p:txBody>
      </p:sp>
    </p:spTree>
    <p:extLst>
      <p:ext uri="{BB962C8B-B14F-4D97-AF65-F5344CB8AC3E}">
        <p14:creationId xmlns:p14="http://schemas.microsoft.com/office/powerpoint/2010/main" val="16567611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4800"/>
            <a:ext cx="6376987"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2"/>
          <p:cNvSpPr/>
          <p:nvPr/>
        </p:nvSpPr>
        <p:spPr>
          <a:xfrm>
            <a:off x="4419600" y="3552825"/>
            <a:ext cx="838200" cy="3810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6858000" y="533400"/>
            <a:ext cx="1752600" cy="3416320"/>
          </a:xfrm>
          <a:prstGeom prst="rect">
            <a:avLst/>
          </a:prstGeom>
          <a:noFill/>
        </p:spPr>
        <p:txBody>
          <a:bodyPr wrap="square" rtlCol="0">
            <a:spAutoFit/>
          </a:bodyPr>
          <a:lstStyle/>
          <a:p>
            <a:r>
              <a:rPr lang="en-US" dirty="0" smtClean="0"/>
              <a:t> Print the </a:t>
            </a:r>
            <a:r>
              <a:rPr lang="en-US" dirty="0"/>
              <a:t>form and instruction sheet for your records</a:t>
            </a:r>
            <a:r>
              <a:rPr lang="en-US" dirty="0" smtClean="0"/>
              <a:t>. (blue circle)</a:t>
            </a:r>
          </a:p>
          <a:p>
            <a:endParaRPr lang="en-US" dirty="0"/>
          </a:p>
          <a:p>
            <a:endParaRPr lang="en-US" dirty="0" smtClean="0"/>
          </a:p>
          <a:p>
            <a:endParaRPr lang="en-US" dirty="0"/>
          </a:p>
          <a:p>
            <a:r>
              <a:rPr lang="en-US" dirty="0" smtClean="0"/>
              <a:t>Then click close window ( red circle) </a:t>
            </a:r>
            <a:endParaRPr lang="en-US" dirty="0"/>
          </a:p>
        </p:txBody>
      </p:sp>
      <p:sp>
        <p:nvSpPr>
          <p:cNvPr id="5" name="Oval 4"/>
          <p:cNvSpPr/>
          <p:nvPr/>
        </p:nvSpPr>
        <p:spPr>
          <a:xfrm>
            <a:off x="5334000" y="3552825"/>
            <a:ext cx="10668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81000" y="4648200"/>
            <a:ext cx="8458200" cy="646331"/>
          </a:xfrm>
          <a:prstGeom prst="rect">
            <a:avLst/>
          </a:prstGeom>
          <a:noFill/>
        </p:spPr>
        <p:txBody>
          <a:bodyPr wrap="square" rtlCol="0">
            <a:spAutoFit/>
          </a:bodyPr>
          <a:lstStyle/>
          <a:p>
            <a:r>
              <a:rPr lang="en-US" dirty="0" smtClean="0"/>
              <a:t>Note: Department of Revenue usually sends you a booklet with coupons in it to be submitted with your check.</a:t>
            </a:r>
            <a:endParaRPr lang="en-US" dirty="0"/>
          </a:p>
        </p:txBody>
      </p:sp>
    </p:spTree>
    <p:extLst>
      <p:ext uri="{BB962C8B-B14F-4D97-AF65-F5344CB8AC3E}">
        <p14:creationId xmlns:p14="http://schemas.microsoft.com/office/powerpoint/2010/main" val="336812595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4691" y="0"/>
            <a:ext cx="6354625" cy="707886"/>
          </a:xfrm>
          <a:prstGeom prst="rect">
            <a:avLst/>
          </a:prstGeom>
          <a:noFill/>
        </p:spPr>
        <p:txBody>
          <a:bodyPr wrap="none" lIns="91440" tIns="45720" rIns="91440" bIns="45720">
            <a:spAutoFit/>
          </a:bodyPr>
          <a:lstStyle/>
          <a:p>
            <a:pPr algn="ct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M-3 Annual report</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TextBox 2"/>
          <p:cNvSpPr txBox="1"/>
          <p:nvPr/>
        </p:nvSpPr>
        <p:spPr>
          <a:xfrm>
            <a:off x="838200" y="762000"/>
            <a:ext cx="8001000" cy="523220"/>
          </a:xfrm>
          <a:prstGeom prst="rect">
            <a:avLst/>
          </a:prstGeom>
          <a:noFill/>
        </p:spPr>
        <p:txBody>
          <a:bodyPr wrap="square" rtlCol="0">
            <a:spAutoFit/>
          </a:bodyPr>
          <a:lstStyle/>
          <a:p>
            <a:r>
              <a:rPr lang="en-US" sz="1400" dirty="0" smtClean="0">
                <a:solidFill>
                  <a:srgbClr val="FF0000"/>
                </a:solidFill>
              </a:rPr>
              <a:t>If you do not use QuickBooks at all the Department of Revenue will send this form hardcopy to your district.</a:t>
            </a:r>
            <a:endParaRPr lang="en-US" sz="1400" dirty="0">
              <a:solidFill>
                <a:srgbClr val="FF0000"/>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524000"/>
            <a:ext cx="2720340" cy="352044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200" y="1524000"/>
            <a:ext cx="2720340" cy="35204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400" y="1531620"/>
            <a:ext cx="2720340" cy="3520440"/>
          </a:xfrm>
          <a:prstGeom prst="rect">
            <a:avLst/>
          </a:prstGeom>
        </p:spPr>
      </p:pic>
    </p:spTree>
    <p:extLst>
      <p:ext uri="{BB962C8B-B14F-4D97-AF65-F5344CB8AC3E}">
        <p14:creationId xmlns:p14="http://schemas.microsoft.com/office/powerpoint/2010/main" val="7060301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82880"/>
            <a:ext cx="4267200" cy="430149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4495800"/>
            <a:ext cx="3581400" cy="2286000"/>
          </a:xfrm>
          <a:prstGeom prst="rect">
            <a:avLst/>
          </a:prstGeom>
        </p:spPr>
      </p:pic>
      <p:sp>
        <p:nvSpPr>
          <p:cNvPr id="4" name="TextBox 3"/>
          <p:cNvSpPr txBox="1"/>
          <p:nvPr/>
        </p:nvSpPr>
        <p:spPr>
          <a:xfrm>
            <a:off x="5334000" y="304800"/>
            <a:ext cx="3124200" cy="6463308"/>
          </a:xfrm>
          <a:prstGeom prst="rect">
            <a:avLst/>
          </a:prstGeom>
          <a:noFill/>
        </p:spPr>
        <p:txBody>
          <a:bodyPr wrap="square" rtlCol="0">
            <a:spAutoFit/>
          </a:bodyPr>
          <a:lstStyle/>
          <a:p>
            <a:r>
              <a:rPr lang="en-US" dirty="0" smtClean="0"/>
              <a:t>Here you will enter the information asked for such as you EIN number, Business name, phone number </a:t>
            </a:r>
          </a:p>
          <a:p>
            <a:endParaRPr lang="en-US" dirty="0" smtClean="0"/>
          </a:p>
          <a:p>
            <a:endParaRPr lang="en-US" dirty="0" smtClean="0"/>
          </a:p>
          <a:p>
            <a:endParaRPr lang="en-US" dirty="0"/>
          </a:p>
          <a:p>
            <a:r>
              <a:rPr lang="en-US" dirty="0" smtClean="0"/>
              <a:t>contact information </a:t>
            </a:r>
          </a:p>
          <a:p>
            <a:endParaRPr lang="en-US" dirty="0"/>
          </a:p>
          <a:p>
            <a:endParaRPr lang="en-US" dirty="0" smtClean="0"/>
          </a:p>
          <a:p>
            <a:endParaRPr lang="en-US" dirty="0"/>
          </a:p>
          <a:p>
            <a:endParaRPr lang="en-US" dirty="0" smtClean="0"/>
          </a:p>
          <a:p>
            <a:endParaRPr lang="en-US" dirty="0"/>
          </a:p>
          <a:p>
            <a:r>
              <a:rPr lang="en-US" dirty="0" smtClean="0"/>
              <a:t>and payment information.</a:t>
            </a:r>
          </a:p>
          <a:p>
            <a:endParaRPr lang="en-US" dirty="0"/>
          </a:p>
          <a:p>
            <a:endParaRPr lang="en-US" dirty="0"/>
          </a:p>
          <a:p>
            <a:r>
              <a:rPr lang="en-US" dirty="0" smtClean="0"/>
              <a:t>Then click on the review button. Once you have reviewed, once reviewed follow the steps to complete the enrollment. </a:t>
            </a:r>
            <a:endParaRPr lang="en-US" dirty="0"/>
          </a:p>
        </p:txBody>
      </p:sp>
      <p:cxnSp>
        <p:nvCxnSpPr>
          <p:cNvPr id="6" name="Straight Arrow Connector 5"/>
          <p:cNvCxnSpPr/>
          <p:nvPr/>
        </p:nvCxnSpPr>
        <p:spPr>
          <a:xfrm flipH="1">
            <a:off x="3276600" y="1066800"/>
            <a:ext cx="1981200" cy="76200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324225" y="2667000"/>
            <a:ext cx="1981200" cy="762000"/>
          </a:xfrm>
          <a:prstGeom prst="straightConnector1">
            <a:avLst/>
          </a:prstGeom>
          <a:ln w="15875">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3352800" y="4495800"/>
            <a:ext cx="1981200" cy="762000"/>
          </a:xfrm>
          <a:prstGeom prst="straightConnector1">
            <a:avLst/>
          </a:prstGeom>
          <a:ln w="15875">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3352800" y="6400800"/>
            <a:ext cx="8382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201195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254" y="990600"/>
            <a:ext cx="4125903" cy="5339404"/>
          </a:xfrm>
          <a:prstGeom prst="rect">
            <a:avLst/>
          </a:prstGeom>
        </p:spPr>
      </p:pic>
      <p:cxnSp>
        <p:nvCxnSpPr>
          <p:cNvPr id="7" name="Straight Arrow Connector 6"/>
          <p:cNvCxnSpPr/>
          <p:nvPr/>
        </p:nvCxnSpPr>
        <p:spPr>
          <a:xfrm>
            <a:off x="4222957" y="19812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238750" y="1734234"/>
            <a:ext cx="3581400" cy="646331"/>
          </a:xfrm>
          <a:prstGeom prst="rect">
            <a:avLst/>
          </a:prstGeom>
          <a:noFill/>
        </p:spPr>
        <p:txBody>
          <a:bodyPr wrap="square" rtlCol="0">
            <a:spAutoFit/>
          </a:bodyPr>
          <a:lstStyle/>
          <a:p>
            <a:r>
              <a:rPr lang="en-US" dirty="0" smtClean="0"/>
              <a:t>Here you will enter monthly</a:t>
            </a:r>
            <a:r>
              <a:rPr lang="en-US" dirty="0"/>
              <a:t> </a:t>
            </a:r>
            <a:r>
              <a:rPr lang="en-US" dirty="0" smtClean="0"/>
              <a:t>or quarterly</a:t>
            </a:r>
            <a:endParaRPr lang="en-US" dirty="0"/>
          </a:p>
        </p:txBody>
      </p:sp>
      <p:cxnSp>
        <p:nvCxnSpPr>
          <p:cNvPr id="9" name="Straight Arrow Connector 8"/>
          <p:cNvCxnSpPr/>
          <p:nvPr/>
        </p:nvCxnSpPr>
        <p:spPr>
          <a:xfrm>
            <a:off x="4495800" y="26670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692857" y="33528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495800" y="45720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543550" y="2514600"/>
            <a:ext cx="3448050" cy="3416320"/>
          </a:xfrm>
          <a:prstGeom prst="rect">
            <a:avLst/>
          </a:prstGeom>
          <a:noFill/>
        </p:spPr>
        <p:txBody>
          <a:bodyPr wrap="square" rtlCol="0">
            <a:spAutoFit/>
          </a:bodyPr>
          <a:lstStyle/>
          <a:p>
            <a:r>
              <a:rPr lang="en-US" dirty="0" smtClean="0"/>
              <a:t>You should enter whether your district files paper or electronic to the state for W-2’s &amp; 1099’s and to ensure that you have the correct number of employees and contractor’s listed and the wages are correct if you need more than 1 page be sure to mark the bottom of the page as needed.</a:t>
            </a:r>
            <a:endParaRPr lang="en-US" dirty="0"/>
          </a:p>
        </p:txBody>
      </p:sp>
      <p:sp>
        <p:nvSpPr>
          <p:cNvPr id="18" name="TextBox 17"/>
          <p:cNvSpPr txBox="1"/>
          <p:nvPr/>
        </p:nvSpPr>
        <p:spPr>
          <a:xfrm>
            <a:off x="1756884" y="152400"/>
            <a:ext cx="5846546" cy="523220"/>
          </a:xfrm>
          <a:prstGeom prst="rect">
            <a:avLst/>
          </a:prstGeom>
          <a:noFill/>
        </p:spPr>
        <p:txBody>
          <a:bodyPr wrap="square" rtlCol="0">
            <a:spAutoFit/>
          </a:bodyPr>
          <a:lstStyle/>
          <a:p>
            <a:r>
              <a:rPr lang="en-US" sz="2800" dirty="0" smtClean="0"/>
              <a:t>Completing the form by hand</a:t>
            </a:r>
            <a:endParaRPr lang="en-US" sz="2800" dirty="0"/>
          </a:p>
        </p:txBody>
      </p:sp>
    </p:spTree>
    <p:extLst>
      <p:ext uri="{BB962C8B-B14F-4D97-AF65-F5344CB8AC3E}">
        <p14:creationId xmlns:p14="http://schemas.microsoft.com/office/powerpoint/2010/main" val="56602563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4691" y="0"/>
            <a:ext cx="6354625" cy="707886"/>
          </a:xfrm>
          <a:prstGeom prst="rect">
            <a:avLst/>
          </a:prstGeom>
          <a:noFill/>
        </p:spPr>
        <p:txBody>
          <a:bodyPr wrap="none" lIns="91440" tIns="45720" rIns="91440" bIns="45720">
            <a:spAutoFit/>
          </a:bodyPr>
          <a:lstStyle/>
          <a:p>
            <a:pPr algn="ct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M-3 Annual report</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990600"/>
            <a:ext cx="4472412" cy="5339404"/>
          </a:xfrm>
          <a:prstGeom prst="rect">
            <a:avLst/>
          </a:prstGeom>
        </p:spPr>
      </p:pic>
      <p:sp>
        <p:nvSpPr>
          <p:cNvPr id="4" name="Rectangle 3"/>
          <p:cNvSpPr/>
          <p:nvPr/>
        </p:nvSpPr>
        <p:spPr>
          <a:xfrm>
            <a:off x="3810000" y="1828800"/>
            <a:ext cx="6096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810000" y="2044700"/>
            <a:ext cx="6858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4495800" y="22860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10200" y="2209800"/>
            <a:ext cx="3581400" cy="646331"/>
          </a:xfrm>
          <a:prstGeom prst="rect">
            <a:avLst/>
          </a:prstGeom>
          <a:noFill/>
        </p:spPr>
        <p:txBody>
          <a:bodyPr wrap="square" rtlCol="0">
            <a:spAutoFit/>
          </a:bodyPr>
          <a:lstStyle/>
          <a:p>
            <a:r>
              <a:rPr lang="en-US" dirty="0" smtClean="0"/>
              <a:t>Here you will enter monthly or annual</a:t>
            </a:r>
            <a:endParaRPr lang="en-US" dirty="0"/>
          </a:p>
        </p:txBody>
      </p:sp>
      <p:cxnSp>
        <p:nvCxnSpPr>
          <p:cNvPr id="9" name="Straight Arrow Connector 8"/>
          <p:cNvCxnSpPr/>
          <p:nvPr/>
        </p:nvCxnSpPr>
        <p:spPr>
          <a:xfrm>
            <a:off x="4495800" y="32004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648200" y="38100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495800" y="4800600"/>
            <a:ext cx="914400" cy="76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562600" y="3048000"/>
            <a:ext cx="2667000" cy="3693319"/>
          </a:xfrm>
          <a:prstGeom prst="rect">
            <a:avLst/>
          </a:prstGeom>
          <a:noFill/>
        </p:spPr>
        <p:txBody>
          <a:bodyPr wrap="square" rtlCol="0">
            <a:spAutoFit/>
          </a:bodyPr>
          <a:lstStyle/>
          <a:p>
            <a:r>
              <a:rPr lang="en-US" dirty="0" smtClean="0"/>
              <a:t>You should enter whether your district files paper or electronic to the state for W-2’s &amp; 1099’s and to ensure that you have the correct number of employees and contractor’s listed and the wages are correct then click next.</a:t>
            </a:r>
            <a:endParaRPr lang="en-US" dirty="0"/>
          </a:p>
        </p:txBody>
      </p:sp>
      <p:sp>
        <p:nvSpPr>
          <p:cNvPr id="13" name="Oval 12"/>
          <p:cNvSpPr/>
          <p:nvPr/>
        </p:nvSpPr>
        <p:spPr>
          <a:xfrm>
            <a:off x="4152900" y="5803900"/>
            <a:ext cx="586212"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410200" y="762000"/>
            <a:ext cx="3429000" cy="307777"/>
          </a:xfrm>
          <a:prstGeom prst="rect">
            <a:avLst/>
          </a:prstGeom>
          <a:noFill/>
        </p:spPr>
        <p:txBody>
          <a:bodyPr wrap="square" rtlCol="0">
            <a:spAutoFit/>
          </a:bodyPr>
          <a:lstStyle/>
          <a:p>
            <a:r>
              <a:rPr lang="en-US" sz="1400" dirty="0" smtClean="0">
                <a:solidFill>
                  <a:srgbClr val="FF0000"/>
                </a:solidFill>
              </a:rPr>
              <a:t>Using QuickBooks </a:t>
            </a:r>
            <a:endParaRPr lang="en-US" sz="1400" dirty="0">
              <a:solidFill>
                <a:srgbClr val="FF0000"/>
              </a:solidFill>
            </a:endParaRPr>
          </a:p>
        </p:txBody>
      </p:sp>
    </p:spTree>
    <p:extLst>
      <p:ext uri="{BB962C8B-B14F-4D97-AF65-F5344CB8AC3E}">
        <p14:creationId xmlns:p14="http://schemas.microsoft.com/office/powerpoint/2010/main" val="16749556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57200"/>
            <a:ext cx="5191812" cy="624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28600" y="2590800"/>
            <a:ext cx="1752600" cy="609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324600" y="762000"/>
            <a:ext cx="1981200" cy="2862322"/>
          </a:xfrm>
          <a:prstGeom prst="rect">
            <a:avLst/>
          </a:prstGeom>
          <a:noFill/>
        </p:spPr>
        <p:txBody>
          <a:bodyPr wrap="square" rtlCol="0">
            <a:spAutoFit/>
          </a:bodyPr>
          <a:lstStyle/>
          <a:p>
            <a:r>
              <a:rPr lang="en-US" dirty="0" smtClean="0"/>
              <a:t>You will need to send the report and copies of all W-2’s and 1099’s to the address listed.</a:t>
            </a:r>
          </a:p>
          <a:p>
            <a:endParaRPr lang="en-US" dirty="0"/>
          </a:p>
          <a:p>
            <a:endParaRPr lang="en-US" dirty="0" smtClean="0"/>
          </a:p>
          <a:p>
            <a:r>
              <a:rPr lang="en-US" dirty="0" smtClean="0"/>
              <a:t>Then click print </a:t>
            </a:r>
            <a:endParaRPr lang="en-US" dirty="0"/>
          </a:p>
        </p:txBody>
      </p:sp>
      <p:sp>
        <p:nvSpPr>
          <p:cNvPr id="5" name="Oval 4"/>
          <p:cNvSpPr/>
          <p:nvPr/>
        </p:nvSpPr>
        <p:spPr>
          <a:xfrm>
            <a:off x="4544112" y="6372225"/>
            <a:ext cx="8763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51947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609600"/>
            <a:ext cx="6553200" cy="3741420"/>
          </a:xfrm>
          <a:prstGeom prst="rect">
            <a:avLst/>
          </a:prstGeom>
        </p:spPr>
      </p:pic>
      <p:sp>
        <p:nvSpPr>
          <p:cNvPr id="3" name="TextBox 2"/>
          <p:cNvSpPr txBox="1"/>
          <p:nvPr/>
        </p:nvSpPr>
        <p:spPr>
          <a:xfrm>
            <a:off x="762000" y="4953000"/>
            <a:ext cx="7620000" cy="1477328"/>
          </a:xfrm>
          <a:prstGeom prst="rect">
            <a:avLst/>
          </a:prstGeom>
          <a:noFill/>
        </p:spPr>
        <p:txBody>
          <a:bodyPr wrap="square" rtlCol="0">
            <a:spAutoFit/>
          </a:bodyPr>
          <a:lstStyle/>
          <a:p>
            <a:r>
              <a:rPr lang="en-US" dirty="0" smtClean="0"/>
              <a:t>Click on the tax form and filing instructions, then # of copies then the print button.  </a:t>
            </a:r>
          </a:p>
          <a:p>
            <a:endParaRPr lang="en-US" dirty="0"/>
          </a:p>
          <a:p>
            <a:r>
              <a:rPr lang="en-US" dirty="0" smtClean="0"/>
              <a:t>Remember to have enough copies  to file in district records where needed.</a:t>
            </a:r>
            <a:endParaRPr lang="en-US" dirty="0"/>
          </a:p>
        </p:txBody>
      </p:sp>
      <p:sp>
        <p:nvSpPr>
          <p:cNvPr id="6" name="Oval 5"/>
          <p:cNvSpPr/>
          <p:nvPr/>
        </p:nvSpPr>
        <p:spPr>
          <a:xfrm>
            <a:off x="1981200" y="1371600"/>
            <a:ext cx="20574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009775" y="2057400"/>
            <a:ext cx="2057400" cy="42291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486400" y="3886200"/>
            <a:ext cx="11430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895304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839200" cy="1200329"/>
          </a:xfrm>
          <a:prstGeom prst="rect">
            <a:avLst/>
          </a:prstGeom>
          <a:noFill/>
        </p:spPr>
        <p:txBody>
          <a:bodyPr wrap="square" lIns="91440" tIns="45720" rIns="91440" bIns="45720">
            <a:spAutoFit/>
          </a:bodyPr>
          <a:lstStyle/>
          <a:p>
            <a:pPr algn="ctr"/>
            <a:r>
              <a:rPr lang="en-US" sz="3600" b="1" cap="none" spc="0" dirty="0" smtClean="0">
                <a:ln w="17780" cmpd="sng">
                  <a:solidFill>
                    <a:srgbClr val="0070C0"/>
                  </a:solidFill>
                  <a:prstDash val="solid"/>
                  <a:miter lim="800000"/>
                </a:ln>
                <a:solidFill>
                  <a:schemeClr val="accent6"/>
                </a:solidFill>
                <a:effectLst>
                  <a:outerShdw blurRad="50800" algn="tl" rotWithShape="0">
                    <a:srgbClr val="000000"/>
                  </a:outerShdw>
                </a:effectLst>
              </a:rPr>
              <a:t>Unemployment Insurance</a:t>
            </a:r>
          </a:p>
          <a:p>
            <a:pPr algn="ctr"/>
            <a:r>
              <a:rPr lang="en-US" sz="3600" b="1" dirty="0" smtClean="0">
                <a:ln w="17780" cmpd="sng">
                  <a:solidFill>
                    <a:srgbClr val="0070C0"/>
                  </a:solidFill>
                  <a:prstDash val="solid"/>
                  <a:miter lim="800000"/>
                </a:ln>
                <a:solidFill>
                  <a:schemeClr val="accent6"/>
                </a:solidFill>
                <a:effectLst>
                  <a:outerShdw blurRad="50800" algn="tl" rotWithShape="0">
                    <a:srgbClr val="000000"/>
                  </a:outerShdw>
                </a:effectLst>
              </a:rPr>
              <a:t>Quarterly Reporting &amp; Payments</a:t>
            </a:r>
            <a:endParaRPr lang="en-US" sz="3600" b="1" cap="none" spc="0" dirty="0">
              <a:ln w="17780" cmpd="sng">
                <a:solidFill>
                  <a:srgbClr val="0070C0"/>
                </a:solidFill>
                <a:prstDash val="solid"/>
                <a:miter lim="800000"/>
              </a:ln>
              <a:solidFill>
                <a:schemeClr val="accent6"/>
              </a:solidFill>
              <a:effectLst>
                <a:outerShdw blurRad="50800" algn="tl" rotWithShape="0">
                  <a:srgbClr val="000000"/>
                </a:outerShdw>
              </a:effectLst>
            </a:endParaRPr>
          </a:p>
        </p:txBody>
      </p:sp>
      <p:sp>
        <p:nvSpPr>
          <p:cNvPr id="3" name="TextBox 2"/>
          <p:cNvSpPr txBox="1"/>
          <p:nvPr/>
        </p:nvSpPr>
        <p:spPr>
          <a:xfrm>
            <a:off x="914400" y="1524000"/>
            <a:ext cx="7315200" cy="646331"/>
          </a:xfrm>
          <a:prstGeom prst="rect">
            <a:avLst/>
          </a:prstGeom>
          <a:noFill/>
        </p:spPr>
        <p:txBody>
          <a:bodyPr wrap="square" rtlCol="0">
            <a:spAutoFit/>
          </a:bodyPr>
          <a:lstStyle/>
          <a:p>
            <a:r>
              <a:rPr lang="en-US" dirty="0" smtClean="0"/>
              <a:t>Just as a reminder governmental entities need to change their rates starting July 1</a:t>
            </a:r>
            <a:r>
              <a:rPr lang="en-US" baseline="30000" dirty="0" smtClean="0"/>
              <a:t>st</a:t>
            </a:r>
            <a:r>
              <a:rPr lang="en-US" dirty="0" smtClean="0"/>
              <a:t>.  </a:t>
            </a:r>
            <a:endParaRPr lang="en-US" dirty="0"/>
          </a:p>
        </p:txBody>
      </p:sp>
      <p:sp>
        <p:nvSpPr>
          <p:cNvPr id="4" name="TextBox 3"/>
          <p:cNvSpPr txBox="1"/>
          <p:nvPr/>
        </p:nvSpPr>
        <p:spPr>
          <a:xfrm>
            <a:off x="838200" y="2819400"/>
            <a:ext cx="7543800" cy="1200329"/>
          </a:xfrm>
          <a:prstGeom prst="rect">
            <a:avLst/>
          </a:prstGeom>
          <a:noFill/>
        </p:spPr>
        <p:txBody>
          <a:bodyPr wrap="square" rtlCol="0">
            <a:spAutoFit/>
          </a:bodyPr>
          <a:lstStyle/>
          <a:p>
            <a:r>
              <a:rPr lang="en-US" dirty="0" smtClean="0"/>
              <a:t>All districts will report and pay in quarterly. The department of Labor &amp; Industry Unemployment Contributions Bureau will send you a form or you can get one off their website for those district who do not use QuickBooks payroll.  </a:t>
            </a:r>
            <a:endParaRPr lang="en-US" dirty="0"/>
          </a:p>
        </p:txBody>
      </p:sp>
      <p:sp>
        <p:nvSpPr>
          <p:cNvPr id="6" name="TextBox 5"/>
          <p:cNvSpPr txBox="1"/>
          <p:nvPr/>
        </p:nvSpPr>
        <p:spPr>
          <a:xfrm>
            <a:off x="914400" y="4572000"/>
            <a:ext cx="7239000" cy="923330"/>
          </a:xfrm>
          <a:prstGeom prst="rect">
            <a:avLst/>
          </a:prstGeom>
          <a:noFill/>
        </p:spPr>
        <p:txBody>
          <a:bodyPr wrap="square" rtlCol="0">
            <a:spAutoFit/>
          </a:bodyPr>
          <a:lstStyle/>
          <a:p>
            <a:r>
              <a:rPr lang="en-US" dirty="0" smtClean="0"/>
              <a:t>If you choose to pay through the online service follow the next 7 slides that will show you how to register and use the site.</a:t>
            </a:r>
            <a:endParaRPr lang="en-US" dirty="0"/>
          </a:p>
        </p:txBody>
      </p:sp>
    </p:spTree>
    <p:extLst>
      <p:ext uri="{BB962C8B-B14F-4D97-AF65-F5344CB8AC3E}">
        <p14:creationId xmlns:p14="http://schemas.microsoft.com/office/powerpoint/2010/main" val="234837079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9199" t="2082" r="8660" b="8750"/>
          <a:stretch/>
        </p:blipFill>
        <p:spPr>
          <a:xfrm>
            <a:off x="1752600" y="142873"/>
            <a:ext cx="5381623" cy="6636967"/>
          </a:xfrm>
          <a:prstGeom prst="rect">
            <a:avLst/>
          </a:prstGeom>
        </p:spPr>
      </p:pic>
    </p:spTree>
    <p:extLst>
      <p:ext uri="{BB962C8B-B14F-4D97-AF65-F5344CB8AC3E}">
        <p14:creationId xmlns:p14="http://schemas.microsoft.com/office/powerpoint/2010/main" val="38632240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8301" t="2778" r="9020" b="7917"/>
          <a:stretch/>
        </p:blipFill>
        <p:spPr>
          <a:xfrm>
            <a:off x="1828800" y="190498"/>
            <a:ext cx="5529282" cy="6557337"/>
          </a:xfrm>
          <a:prstGeom prst="rect">
            <a:avLst/>
          </a:prstGeom>
        </p:spPr>
      </p:pic>
    </p:spTree>
    <p:extLst>
      <p:ext uri="{BB962C8B-B14F-4D97-AF65-F5344CB8AC3E}">
        <p14:creationId xmlns:p14="http://schemas.microsoft.com/office/powerpoint/2010/main" val="406735688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9560" t="2916" r="6323" b="9167"/>
          <a:stretch/>
        </p:blipFill>
        <p:spPr>
          <a:xfrm>
            <a:off x="1676400" y="200022"/>
            <a:ext cx="5867400" cy="6455422"/>
          </a:xfrm>
          <a:prstGeom prst="rect">
            <a:avLst/>
          </a:prstGeom>
        </p:spPr>
      </p:pic>
    </p:spTree>
    <p:extLst>
      <p:ext uri="{BB962C8B-B14F-4D97-AF65-F5344CB8AC3E}">
        <p14:creationId xmlns:p14="http://schemas.microsoft.com/office/powerpoint/2010/main" val="5508418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7973" t="1945" r="5785" b="8333"/>
          <a:stretch/>
        </p:blipFill>
        <p:spPr>
          <a:xfrm>
            <a:off x="1600200" y="123825"/>
            <a:ext cx="5866523" cy="6587957"/>
          </a:xfrm>
          <a:prstGeom prst="rect">
            <a:avLst/>
          </a:prstGeom>
        </p:spPr>
      </p:pic>
    </p:spTree>
    <p:extLst>
      <p:ext uri="{BB962C8B-B14F-4D97-AF65-F5344CB8AC3E}">
        <p14:creationId xmlns:p14="http://schemas.microsoft.com/office/powerpoint/2010/main" val="350073112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8660" t="3473" r="7941" b="8194"/>
          <a:stretch/>
        </p:blipFill>
        <p:spPr>
          <a:xfrm>
            <a:off x="1752600" y="238123"/>
            <a:ext cx="5512986" cy="6485967"/>
          </a:xfrm>
          <a:prstGeom prst="rect">
            <a:avLst/>
          </a:prstGeom>
        </p:spPr>
      </p:pic>
    </p:spTree>
    <p:extLst>
      <p:ext uri="{BB962C8B-B14F-4D97-AF65-F5344CB8AC3E}">
        <p14:creationId xmlns:p14="http://schemas.microsoft.com/office/powerpoint/2010/main" val="636958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762000"/>
            <a:ext cx="6858000" cy="4247317"/>
          </a:xfrm>
          <a:prstGeom prst="rect">
            <a:avLst/>
          </a:prstGeom>
        </p:spPr>
        <p:txBody>
          <a:bodyPr wrap="square">
            <a:spAutoFit/>
          </a:bodyPr>
          <a:lstStyle/>
          <a:p>
            <a:pPr lvl="0"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Monthly or Quarterly </a:t>
            </a:r>
          </a:p>
          <a:p>
            <a:pPr lvl="0" algn="ctr"/>
            <a:endPar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lvl="0"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IRS Payments </a:t>
            </a:r>
          </a:p>
          <a:p>
            <a:pPr lvl="0"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&amp; </a:t>
            </a: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Reporting</a:t>
            </a:r>
          </a:p>
        </p:txBody>
      </p:sp>
    </p:spTree>
    <p:extLst>
      <p:ext uri="{BB962C8B-B14F-4D97-AF65-F5344CB8AC3E}">
        <p14:creationId xmlns:p14="http://schemas.microsoft.com/office/powerpoint/2010/main" val="42295427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8121" t="3195" r="5964" b="9583"/>
          <a:stretch/>
        </p:blipFill>
        <p:spPr>
          <a:xfrm>
            <a:off x="1905000" y="219074"/>
            <a:ext cx="5474763" cy="6404391"/>
          </a:xfrm>
          <a:prstGeom prst="rect">
            <a:avLst/>
          </a:prstGeom>
        </p:spPr>
      </p:pic>
    </p:spTree>
    <p:extLst>
      <p:ext uri="{BB962C8B-B14F-4D97-AF65-F5344CB8AC3E}">
        <p14:creationId xmlns:p14="http://schemas.microsoft.com/office/powerpoint/2010/main" val="81622283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l="8300" t="3055" r="5785" b="15418"/>
          <a:stretch/>
        </p:blipFill>
        <p:spPr>
          <a:xfrm>
            <a:off x="2133600" y="209548"/>
            <a:ext cx="5484290" cy="6343651"/>
          </a:xfrm>
          <a:prstGeom prst="rect">
            <a:avLst/>
          </a:prstGeom>
        </p:spPr>
      </p:pic>
    </p:spTree>
    <p:extLst>
      <p:ext uri="{BB962C8B-B14F-4D97-AF65-F5344CB8AC3E}">
        <p14:creationId xmlns:p14="http://schemas.microsoft.com/office/powerpoint/2010/main" val="31776758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650" y="1981200"/>
            <a:ext cx="8648700" cy="4237761"/>
          </a:xfrm>
          <a:prstGeom prst="rect">
            <a:avLst/>
          </a:prstGeom>
        </p:spPr>
      </p:pic>
      <p:sp>
        <p:nvSpPr>
          <p:cNvPr id="5" name="Rectangle 4"/>
          <p:cNvSpPr/>
          <p:nvPr/>
        </p:nvSpPr>
        <p:spPr>
          <a:xfrm>
            <a:off x="381000" y="228600"/>
            <a:ext cx="8263801" cy="707886"/>
          </a:xfrm>
          <a:prstGeom prst="rect">
            <a:avLst/>
          </a:prstGeom>
          <a:noFill/>
        </p:spPr>
        <p:txBody>
          <a:bodyPr wrap="none" lIns="91440" tIns="45720" rIns="91440" bIns="45720">
            <a:spAutoFit/>
          </a:bodyPr>
          <a:lstStyle/>
          <a:p>
            <a:pPr algn="ctr"/>
            <a:r>
              <a:rPr lang="en-US" sz="4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When are your reports due?</a:t>
            </a:r>
          </a:p>
        </p:txBody>
      </p:sp>
    </p:spTree>
    <p:extLst>
      <p:ext uri="{BB962C8B-B14F-4D97-AF65-F5344CB8AC3E}">
        <p14:creationId xmlns:p14="http://schemas.microsoft.com/office/powerpoint/2010/main" val="157195125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381000"/>
            <a:ext cx="4495800" cy="5818093"/>
          </a:xfrm>
          <a:prstGeom prst="rect">
            <a:avLst/>
          </a:prstGeom>
        </p:spPr>
      </p:pic>
      <p:sp>
        <p:nvSpPr>
          <p:cNvPr id="3" name="Rectangle 2"/>
          <p:cNvSpPr/>
          <p:nvPr/>
        </p:nvSpPr>
        <p:spPr>
          <a:xfrm>
            <a:off x="5179081" y="57834"/>
            <a:ext cx="2853665"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UI-5 Form</a:t>
            </a:r>
            <a:endParaRPr lang="en-US"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cxnSp>
        <p:nvCxnSpPr>
          <p:cNvPr id="6" name="Straight Arrow Connector 5"/>
          <p:cNvCxnSpPr/>
          <p:nvPr/>
        </p:nvCxnSpPr>
        <p:spPr>
          <a:xfrm flipH="1" flipV="1">
            <a:off x="4648200" y="609600"/>
            <a:ext cx="533400" cy="533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4267200" y="1207828"/>
            <a:ext cx="914400" cy="152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81600" y="615950"/>
            <a:ext cx="3733800" cy="1384995"/>
          </a:xfrm>
          <a:prstGeom prst="rect">
            <a:avLst/>
          </a:prstGeom>
          <a:noFill/>
          <a:ln>
            <a:solidFill>
              <a:srgbClr val="FF0000"/>
            </a:solidFill>
          </a:ln>
        </p:spPr>
        <p:txBody>
          <a:bodyPr wrap="square" rtlCol="0">
            <a:spAutoFit/>
          </a:bodyPr>
          <a:lstStyle/>
          <a:p>
            <a:r>
              <a:rPr lang="en-US" sz="1400" dirty="0" smtClean="0"/>
              <a:t>Unless you download the form from the website this area should be filled out for you and all you need to do is check for accuracy. Just as a reminder that governmental entities do not have a wage base.</a:t>
            </a:r>
            <a:endParaRPr lang="en-US" sz="1400" dirty="0"/>
          </a:p>
        </p:txBody>
      </p:sp>
      <p:cxnSp>
        <p:nvCxnSpPr>
          <p:cNvPr id="16" name="Straight Arrow Connector 15"/>
          <p:cNvCxnSpPr/>
          <p:nvPr/>
        </p:nvCxnSpPr>
        <p:spPr>
          <a:xfrm flipH="1">
            <a:off x="4267200" y="2209800"/>
            <a:ext cx="1143000" cy="0"/>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562600" y="2057400"/>
            <a:ext cx="3352800" cy="738664"/>
          </a:xfrm>
          <a:prstGeom prst="rect">
            <a:avLst/>
          </a:prstGeom>
          <a:noFill/>
          <a:ln>
            <a:solidFill>
              <a:srgbClr val="00B0F0"/>
            </a:solidFill>
          </a:ln>
        </p:spPr>
        <p:txBody>
          <a:bodyPr wrap="square" rtlCol="0">
            <a:spAutoFit/>
          </a:bodyPr>
          <a:lstStyle/>
          <a:p>
            <a:r>
              <a:rPr lang="en-US" sz="1400" dirty="0" smtClean="0"/>
              <a:t>Unless you have changes to be made you should not have to do anything with this area.</a:t>
            </a:r>
            <a:endParaRPr lang="en-US" sz="1400" dirty="0"/>
          </a:p>
        </p:txBody>
      </p:sp>
      <p:cxnSp>
        <p:nvCxnSpPr>
          <p:cNvPr id="5" name="Straight Arrow Connector 4"/>
          <p:cNvCxnSpPr/>
          <p:nvPr/>
        </p:nvCxnSpPr>
        <p:spPr>
          <a:xfrm flipH="1" flipV="1">
            <a:off x="2438400" y="3290046"/>
            <a:ext cx="3048000" cy="31377"/>
          </a:xfrm>
          <a:prstGeom prst="straightConnector1">
            <a:avLst/>
          </a:prstGeom>
          <a:ln w="1905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562600" y="3124200"/>
            <a:ext cx="3352800" cy="523220"/>
          </a:xfrm>
          <a:prstGeom prst="rect">
            <a:avLst/>
          </a:prstGeom>
          <a:noFill/>
          <a:ln>
            <a:solidFill>
              <a:schemeClr val="accent5">
                <a:lumMod val="75000"/>
              </a:schemeClr>
            </a:solidFill>
          </a:ln>
        </p:spPr>
        <p:txBody>
          <a:bodyPr wrap="square" rtlCol="0">
            <a:spAutoFit/>
          </a:bodyPr>
          <a:lstStyle/>
          <a:p>
            <a:r>
              <a:rPr lang="en-US" sz="1400" dirty="0" smtClean="0"/>
              <a:t>Enter your employee’s information from your tracking sheet here. </a:t>
            </a:r>
            <a:endParaRPr lang="en-US" sz="1400" dirty="0"/>
          </a:p>
        </p:txBody>
      </p:sp>
      <p:sp>
        <p:nvSpPr>
          <p:cNvPr id="9" name="TextBox 8"/>
          <p:cNvSpPr txBox="1"/>
          <p:nvPr/>
        </p:nvSpPr>
        <p:spPr>
          <a:xfrm>
            <a:off x="5594350" y="4386590"/>
            <a:ext cx="2971800" cy="523220"/>
          </a:xfrm>
          <a:prstGeom prst="rect">
            <a:avLst/>
          </a:prstGeom>
          <a:noFill/>
          <a:ln>
            <a:solidFill>
              <a:srgbClr val="7030A0"/>
            </a:solidFill>
          </a:ln>
        </p:spPr>
        <p:txBody>
          <a:bodyPr wrap="square" rtlCol="0">
            <a:spAutoFit/>
          </a:bodyPr>
          <a:lstStyle/>
          <a:p>
            <a:r>
              <a:rPr lang="en-US" sz="1400" dirty="0" smtClean="0"/>
              <a:t>Here you will calculate the tax following the instructions.</a:t>
            </a:r>
            <a:endParaRPr lang="en-US" sz="1400" dirty="0"/>
          </a:p>
        </p:txBody>
      </p:sp>
      <p:cxnSp>
        <p:nvCxnSpPr>
          <p:cNvPr id="13" name="Straight Arrow Connector 12"/>
          <p:cNvCxnSpPr/>
          <p:nvPr/>
        </p:nvCxnSpPr>
        <p:spPr>
          <a:xfrm flipH="1" flipV="1">
            <a:off x="3429000" y="4648200"/>
            <a:ext cx="2133600" cy="3301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257800" y="5334000"/>
            <a:ext cx="3429000" cy="923330"/>
          </a:xfrm>
          <a:prstGeom prst="rect">
            <a:avLst/>
          </a:prstGeom>
          <a:noFill/>
        </p:spPr>
        <p:txBody>
          <a:bodyPr wrap="square" rtlCol="0">
            <a:spAutoFit/>
          </a:bodyPr>
          <a:lstStyle/>
          <a:p>
            <a:r>
              <a:rPr lang="en-US" dirty="0" smtClean="0"/>
              <a:t>Lastly you will make the check and sign and date the form to send in.</a:t>
            </a:r>
            <a:endParaRPr lang="en-US" dirty="0"/>
          </a:p>
        </p:txBody>
      </p:sp>
    </p:spTree>
    <p:extLst>
      <p:ext uri="{BB962C8B-B14F-4D97-AF65-F5344CB8AC3E}">
        <p14:creationId xmlns:p14="http://schemas.microsoft.com/office/powerpoint/2010/main" val="276038917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9900" y="152400"/>
            <a:ext cx="8077200" cy="923330"/>
          </a:xfrm>
          <a:prstGeom prst="rect">
            <a:avLst/>
          </a:prstGeom>
          <a:noFill/>
        </p:spPr>
        <p:txBody>
          <a:bodyPr wrap="square" rtlCol="0">
            <a:spAutoFit/>
          </a:bodyPr>
          <a:lstStyle/>
          <a:p>
            <a:r>
              <a:rPr lang="en-US" dirty="0" smtClean="0"/>
              <a:t>If you use QuickBooks Payroll the software will automatically fill in the form.  Just remember to write/ print your check and mail it in. So in QuickBooks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1295400"/>
            <a:ext cx="5226756" cy="2940050"/>
          </a:xfrm>
          <a:prstGeom prst="rect">
            <a:avLst/>
          </a:prstGeom>
        </p:spPr>
      </p:pic>
      <p:sp>
        <p:nvSpPr>
          <p:cNvPr id="5" name="Oval 4"/>
          <p:cNvSpPr/>
          <p:nvPr/>
        </p:nvSpPr>
        <p:spPr>
          <a:xfrm>
            <a:off x="127000" y="1295400"/>
            <a:ext cx="3810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606550" y="4038600"/>
            <a:ext cx="14605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632450" y="990600"/>
            <a:ext cx="3282950" cy="1477328"/>
          </a:xfrm>
          <a:prstGeom prst="rect">
            <a:avLst/>
          </a:prstGeom>
          <a:noFill/>
        </p:spPr>
        <p:txBody>
          <a:bodyPr wrap="square" rtlCol="0">
            <a:spAutoFit/>
          </a:bodyPr>
          <a:lstStyle/>
          <a:p>
            <a:r>
              <a:rPr lang="en-US" dirty="0" smtClean="0">
                <a:solidFill>
                  <a:srgbClr val="FF0000"/>
                </a:solidFill>
              </a:rPr>
              <a:t>You will click on the QuickBooks Icon on your desktop or taskbar which will take you to the company screen. </a:t>
            </a:r>
            <a:endParaRPr lang="en-US"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l="4853" t="8416" r="9061" b="15842"/>
          <a:stretch/>
        </p:blipFill>
        <p:spPr>
          <a:xfrm>
            <a:off x="3657600" y="5172164"/>
            <a:ext cx="2743200" cy="1371600"/>
          </a:xfrm>
          <a:prstGeom prst="rect">
            <a:avLst/>
          </a:prstGeom>
        </p:spPr>
      </p:pic>
      <p:cxnSp>
        <p:nvCxnSpPr>
          <p:cNvPr id="10" name="Straight Arrow Connector 9"/>
          <p:cNvCxnSpPr/>
          <p:nvPr/>
        </p:nvCxnSpPr>
        <p:spPr>
          <a:xfrm flipH="1">
            <a:off x="1066800" y="1143000"/>
            <a:ext cx="4648200" cy="3048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1828800" y="1676400"/>
            <a:ext cx="3803650" cy="2286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705225" y="4434302"/>
            <a:ext cx="3009900" cy="584775"/>
          </a:xfrm>
          <a:prstGeom prst="rect">
            <a:avLst/>
          </a:prstGeom>
          <a:noFill/>
        </p:spPr>
        <p:txBody>
          <a:bodyPr wrap="square" rtlCol="0">
            <a:spAutoFit/>
          </a:bodyPr>
          <a:lstStyle/>
          <a:p>
            <a:r>
              <a:rPr lang="en-US" sz="1600" dirty="0">
                <a:solidFill>
                  <a:srgbClr val="00B0F0"/>
                </a:solidFill>
              </a:rPr>
              <a:t>Enter your password and click ok.</a:t>
            </a:r>
          </a:p>
        </p:txBody>
      </p:sp>
      <p:sp>
        <p:nvSpPr>
          <p:cNvPr id="18" name="TextBox 17"/>
          <p:cNvSpPr txBox="1"/>
          <p:nvPr/>
        </p:nvSpPr>
        <p:spPr>
          <a:xfrm>
            <a:off x="7010400" y="5257800"/>
            <a:ext cx="1828800" cy="1200329"/>
          </a:xfrm>
          <a:prstGeom prst="rect">
            <a:avLst/>
          </a:prstGeom>
          <a:noFill/>
        </p:spPr>
        <p:txBody>
          <a:bodyPr wrap="square" rtlCol="0">
            <a:spAutoFit/>
          </a:bodyPr>
          <a:lstStyle/>
          <a:p>
            <a:r>
              <a:rPr lang="en-US" dirty="0" smtClean="0"/>
              <a:t>This will take you to your QuickBooks home screen.</a:t>
            </a:r>
            <a:endParaRPr lang="en-US" dirty="0"/>
          </a:p>
        </p:txBody>
      </p:sp>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l="6916" r="6566" b="6913"/>
          <a:stretch/>
        </p:blipFill>
        <p:spPr>
          <a:xfrm>
            <a:off x="101600" y="5088395"/>
            <a:ext cx="3009900" cy="1539137"/>
          </a:xfrm>
          <a:prstGeom prst="rect">
            <a:avLst/>
          </a:prstGeom>
        </p:spPr>
      </p:pic>
      <p:sp>
        <p:nvSpPr>
          <p:cNvPr id="20" name="TextBox 19"/>
          <p:cNvSpPr txBox="1"/>
          <p:nvPr/>
        </p:nvSpPr>
        <p:spPr>
          <a:xfrm>
            <a:off x="158750" y="4343400"/>
            <a:ext cx="3340100" cy="584775"/>
          </a:xfrm>
          <a:prstGeom prst="rect">
            <a:avLst/>
          </a:prstGeom>
          <a:noFill/>
        </p:spPr>
        <p:txBody>
          <a:bodyPr wrap="square" rtlCol="0">
            <a:spAutoFit/>
          </a:bodyPr>
          <a:lstStyle/>
          <a:p>
            <a:r>
              <a:rPr lang="en-US" sz="1600" dirty="0">
                <a:solidFill>
                  <a:srgbClr val="FF0000"/>
                </a:solidFill>
              </a:rPr>
              <a:t>Click on the company you are paying from and click open.</a:t>
            </a:r>
          </a:p>
        </p:txBody>
      </p:sp>
    </p:spTree>
    <p:extLst>
      <p:ext uri="{BB962C8B-B14F-4D97-AF65-F5344CB8AC3E}">
        <p14:creationId xmlns:p14="http://schemas.microsoft.com/office/powerpoint/2010/main" val="35851672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0200" y="1562100"/>
            <a:ext cx="5696335" cy="3088481"/>
          </a:xfrm>
          <a:prstGeom prst="rect">
            <a:avLst/>
          </a:prstGeom>
        </p:spPr>
      </p:pic>
      <p:sp>
        <p:nvSpPr>
          <p:cNvPr id="3" name="TextBox 2"/>
          <p:cNvSpPr txBox="1"/>
          <p:nvPr/>
        </p:nvSpPr>
        <p:spPr>
          <a:xfrm>
            <a:off x="609600" y="228600"/>
            <a:ext cx="8077200" cy="1200329"/>
          </a:xfrm>
          <a:prstGeom prst="rect">
            <a:avLst/>
          </a:prstGeom>
          <a:noFill/>
        </p:spPr>
        <p:txBody>
          <a:bodyPr wrap="square" rtlCol="0">
            <a:spAutoFit/>
          </a:bodyPr>
          <a:lstStyle/>
          <a:p>
            <a:r>
              <a:rPr lang="en-US" dirty="0" smtClean="0"/>
              <a:t>On your home screen click on process payroll forms or click on the employees icon on the upper task bar and then click on Payroll Tax forms &amp; W-2’s then on process payroll forms. Both will take you to the Employees Center.</a:t>
            </a:r>
            <a:endParaRPr lang="en-US" dirty="0"/>
          </a:p>
        </p:txBody>
      </p:sp>
      <p:sp>
        <p:nvSpPr>
          <p:cNvPr id="4" name="Oval 3"/>
          <p:cNvSpPr/>
          <p:nvPr/>
        </p:nvSpPr>
        <p:spPr>
          <a:xfrm>
            <a:off x="3124200" y="1562100"/>
            <a:ext cx="228600" cy="190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213417" y="3962400"/>
            <a:ext cx="2286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697168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1447800"/>
            <a:ext cx="7823200" cy="4400550"/>
          </a:xfrm>
          <a:prstGeom prst="rect">
            <a:avLst/>
          </a:prstGeom>
        </p:spPr>
      </p:pic>
      <p:sp>
        <p:nvSpPr>
          <p:cNvPr id="3" name="TextBox 2"/>
          <p:cNvSpPr txBox="1"/>
          <p:nvPr/>
        </p:nvSpPr>
        <p:spPr>
          <a:xfrm>
            <a:off x="914400" y="152400"/>
            <a:ext cx="7696200" cy="923330"/>
          </a:xfrm>
          <a:prstGeom prst="rect">
            <a:avLst/>
          </a:prstGeom>
          <a:noFill/>
        </p:spPr>
        <p:txBody>
          <a:bodyPr wrap="square" rtlCol="0">
            <a:spAutoFit/>
          </a:bodyPr>
          <a:lstStyle/>
          <a:p>
            <a:r>
              <a:rPr lang="en-US" dirty="0" smtClean="0"/>
              <a:t>On the Employee Center screen you will click on the file forms tab then scroll down and click on the UI-5 Employer’s Unemployment Insurance Quarterly Report, then create form.</a:t>
            </a:r>
            <a:endParaRPr lang="en-US" dirty="0"/>
          </a:p>
        </p:txBody>
      </p:sp>
    </p:spTree>
    <p:extLst>
      <p:ext uri="{BB962C8B-B14F-4D97-AF65-F5344CB8AC3E}">
        <p14:creationId xmlns:p14="http://schemas.microsoft.com/office/powerpoint/2010/main" val="116754097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838200"/>
            <a:ext cx="4933950" cy="1409700"/>
          </a:xfrm>
          <a:prstGeom prst="rect">
            <a:avLst/>
          </a:prstGeom>
        </p:spPr>
      </p:pic>
      <p:sp>
        <p:nvSpPr>
          <p:cNvPr id="5" name="TextBox 4"/>
          <p:cNvSpPr txBox="1"/>
          <p:nvPr/>
        </p:nvSpPr>
        <p:spPr>
          <a:xfrm>
            <a:off x="533400" y="228600"/>
            <a:ext cx="8153400" cy="369332"/>
          </a:xfrm>
          <a:prstGeom prst="rect">
            <a:avLst/>
          </a:prstGeom>
          <a:noFill/>
        </p:spPr>
        <p:txBody>
          <a:bodyPr wrap="square" rtlCol="0">
            <a:spAutoFit/>
          </a:bodyPr>
          <a:lstStyle/>
          <a:p>
            <a:r>
              <a:rPr lang="en-US" dirty="0" smtClean="0"/>
              <a:t>You will need to enter the reporting period for the report and click ok</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2362200"/>
            <a:ext cx="3688681" cy="4343400"/>
          </a:xfrm>
          <a:prstGeom prst="rect">
            <a:avLst/>
          </a:prstGeom>
        </p:spPr>
      </p:pic>
      <p:sp>
        <p:nvSpPr>
          <p:cNvPr id="7" name="TextBox 6"/>
          <p:cNvSpPr txBox="1"/>
          <p:nvPr/>
        </p:nvSpPr>
        <p:spPr>
          <a:xfrm>
            <a:off x="3962400" y="2362200"/>
            <a:ext cx="4267200" cy="1477328"/>
          </a:xfrm>
          <a:prstGeom prst="rect">
            <a:avLst/>
          </a:prstGeom>
          <a:noFill/>
        </p:spPr>
        <p:txBody>
          <a:bodyPr wrap="square" rtlCol="0">
            <a:spAutoFit/>
          </a:bodyPr>
          <a:lstStyle/>
          <a:p>
            <a:r>
              <a:rPr lang="en-US" dirty="0" smtClean="0">
                <a:solidFill>
                  <a:srgbClr val="FF0000"/>
                </a:solidFill>
              </a:rPr>
              <a:t>You will ensure that the name, address, city, state and zip code are correct as well as the quarter ending date, due date, UI account number, and your FIEN number.</a:t>
            </a:r>
            <a:endParaRPr lang="en-US" dirty="0">
              <a:solidFill>
                <a:srgbClr val="FF0000"/>
              </a:solidFill>
            </a:endParaRPr>
          </a:p>
        </p:txBody>
      </p:sp>
      <p:sp>
        <p:nvSpPr>
          <p:cNvPr id="8" name="TextBox 7"/>
          <p:cNvSpPr txBox="1"/>
          <p:nvPr/>
        </p:nvSpPr>
        <p:spPr>
          <a:xfrm>
            <a:off x="4159250" y="4114800"/>
            <a:ext cx="4298950" cy="923330"/>
          </a:xfrm>
          <a:prstGeom prst="rect">
            <a:avLst/>
          </a:prstGeom>
          <a:noFill/>
        </p:spPr>
        <p:txBody>
          <a:bodyPr wrap="square" rtlCol="0">
            <a:spAutoFit/>
          </a:bodyPr>
          <a:lstStyle/>
          <a:p>
            <a:r>
              <a:rPr lang="en-US" dirty="0" smtClean="0">
                <a:solidFill>
                  <a:srgbClr val="00B0F0"/>
                </a:solidFill>
              </a:rPr>
              <a:t>Ensure your rates are correct and note that governmental entities do not have a wage base.</a:t>
            </a:r>
            <a:endParaRPr lang="en-US" dirty="0">
              <a:solidFill>
                <a:srgbClr val="00B0F0"/>
              </a:solidFill>
            </a:endParaRPr>
          </a:p>
        </p:txBody>
      </p:sp>
      <p:sp>
        <p:nvSpPr>
          <p:cNvPr id="9" name="Oval 8"/>
          <p:cNvSpPr/>
          <p:nvPr/>
        </p:nvSpPr>
        <p:spPr>
          <a:xfrm>
            <a:off x="76200" y="2971800"/>
            <a:ext cx="36576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2895600" y="3733800"/>
            <a:ext cx="838200" cy="76200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419600" y="5983764"/>
            <a:ext cx="3352800" cy="369332"/>
          </a:xfrm>
          <a:prstGeom prst="rect">
            <a:avLst/>
          </a:prstGeom>
          <a:noFill/>
        </p:spPr>
        <p:txBody>
          <a:bodyPr wrap="square" rtlCol="0">
            <a:spAutoFit/>
          </a:bodyPr>
          <a:lstStyle/>
          <a:p>
            <a:r>
              <a:rPr lang="en-US" dirty="0" smtClean="0"/>
              <a:t>Click next..</a:t>
            </a:r>
            <a:endParaRPr lang="en-US" dirty="0"/>
          </a:p>
        </p:txBody>
      </p:sp>
      <p:sp>
        <p:nvSpPr>
          <p:cNvPr id="12" name="Rectangle 11"/>
          <p:cNvSpPr/>
          <p:nvPr/>
        </p:nvSpPr>
        <p:spPr>
          <a:xfrm>
            <a:off x="2438400" y="3276600"/>
            <a:ext cx="333375"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148012" y="3276600"/>
            <a:ext cx="433388"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405644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98" y="1219200"/>
            <a:ext cx="3796949" cy="4495800"/>
          </a:xfrm>
          <a:prstGeom prst="rect">
            <a:avLst/>
          </a:prstGeom>
        </p:spPr>
      </p:pic>
      <p:sp>
        <p:nvSpPr>
          <p:cNvPr id="3" name="TextBox 2"/>
          <p:cNvSpPr txBox="1"/>
          <p:nvPr/>
        </p:nvSpPr>
        <p:spPr>
          <a:xfrm>
            <a:off x="186266" y="152400"/>
            <a:ext cx="3763082" cy="923330"/>
          </a:xfrm>
          <a:prstGeom prst="rect">
            <a:avLst/>
          </a:prstGeom>
          <a:noFill/>
        </p:spPr>
        <p:txBody>
          <a:bodyPr wrap="square" rtlCol="0">
            <a:spAutoFit/>
          </a:bodyPr>
          <a:lstStyle/>
          <a:p>
            <a:r>
              <a:rPr lang="en-US" dirty="0" smtClean="0"/>
              <a:t>This is the voucher that needs to be sent in with the payment. Then click next..</a:t>
            </a:r>
            <a:endParaRPr lang="en-US" dirty="0"/>
          </a:p>
        </p:txBody>
      </p:sp>
      <p:sp>
        <p:nvSpPr>
          <p:cNvPr id="4" name="Rectangle 3"/>
          <p:cNvSpPr/>
          <p:nvPr/>
        </p:nvSpPr>
        <p:spPr>
          <a:xfrm>
            <a:off x="2005892" y="2209800"/>
            <a:ext cx="508708"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28600" y="2400300"/>
            <a:ext cx="457200" cy="76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124200" y="2205566"/>
            <a:ext cx="457200" cy="804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2175933"/>
            <a:ext cx="3725066" cy="4424609"/>
          </a:xfrm>
          <a:prstGeom prst="rect">
            <a:avLst/>
          </a:prstGeom>
        </p:spPr>
      </p:pic>
      <p:sp>
        <p:nvSpPr>
          <p:cNvPr id="8" name="TextBox 7"/>
          <p:cNvSpPr txBox="1"/>
          <p:nvPr/>
        </p:nvSpPr>
        <p:spPr>
          <a:xfrm>
            <a:off x="5105400" y="619035"/>
            <a:ext cx="3725066" cy="1477328"/>
          </a:xfrm>
          <a:prstGeom prst="rect">
            <a:avLst/>
          </a:prstGeom>
          <a:noFill/>
        </p:spPr>
        <p:txBody>
          <a:bodyPr wrap="square" rtlCol="0">
            <a:spAutoFit/>
          </a:bodyPr>
          <a:lstStyle/>
          <a:p>
            <a:r>
              <a:rPr lang="en-US" dirty="0" smtClean="0"/>
              <a:t>This is the instructions page which tells you were you need to send the check and report.  Remember to print a copy for your records.</a:t>
            </a:r>
            <a:endParaRPr lang="en-US" dirty="0"/>
          </a:p>
        </p:txBody>
      </p:sp>
    </p:spTree>
    <p:extLst>
      <p:ext uri="{BB962C8B-B14F-4D97-AF65-F5344CB8AC3E}">
        <p14:creationId xmlns:p14="http://schemas.microsoft.com/office/powerpoint/2010/main" val="187089561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762000"/>
            <a:ext cx="8077200" cy="923330"/>
          </a:xfrm>
          <a:prstGeom prst="rect">
            <a:avLst/>
          </a:prstGeom>
          <a:noFill/>
        </p:spPr>
        <p:txBody>
          <a:bodyPr wrap="square" rtlCol="0">
            <a:spAutoFit/>
          </a:bodyPr>
          <a:lstStyle/>
          <a:p>
            <a:r>
              <a:rPr lang="en-US" dirty="0" smtClean="0"/>
              <a:t>For those districts that choose to you can use the DOL E pass system to do your reporting.  Again you will have to register for a username and password for the system.</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828800"/>
            <a:ext cx="4833390" cy="4400186"/>
          </a:xfrm>
          <a:prstGeom prst="rect">
            <a:avLst/>
          </a:prstGeom>
        </p:spPr>
      </p:pic>
    </p:spTree>
    <p:extLst>
      <p:ext uri="{BB962C8B-B14F-4D97-AF65-F5344CB8AC3E}">
        <p14:creationId xmlns:p14="http://schemas.microsoft.com/office/powerpoint/2010/main" val="667474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3999" y="1428939"/>
            <a:ext cx="6324600" cy="369332"/>
          </a:xfrm>
          <a:prstGeom prst="rect">
            <a:avLst/>
          </a:prstGeom>
          <a:noFill/>
        </p:spPr>
        <p:txBody>
          <a:bodyPr wrap="square" rtlCol="0">
            <a:spAutoFit/>
          </a:bodyPr>
          <a:lstStyle/>
          <a:p>
            <a:pPr algn="ctr"/>
            <a:r>
              <a:rPr lang="en-US" dirty="0" smtClean="0"/>
              <a:t>First you need to select and open QuickBooks</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2359937"/>
            <a:ext cx="7315835" cy="4115157"/>
          </a:xfrm>
          <a:prstGeom prst="rect">
            <a:avLst/>
          </a:prstGeom>
        </p:spPr>
      </p:pic>
      <p:sp>
        <p:nvSpPr>
          <p:cNvPr id="8" name="Oval 7"/>
          <p:cNvSpPr/>
          <p:nvPr/>
        </p:nvSpPr>
        <p:spPr>
          <a:xfrm>
            <a:off x="838200" y="2819400"/>
            <a:ext cx="3810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2743200" y="381000"/>
            <a:ext cx="4114800" cy="523220"/>
          </a:xfrm>
          <a:prstGeom prst="rect">
            <a:avLst/>
          </a:prstGeom>
          <a:noFill/>
        </p:spPr>
        <p:txBody>
          <a:bodyPr wrap="square" rtlCol="0">
            <a:spAutoFit/>
          </a:bodyPr>
          <a:lstStyle/>
          <a:p>
            <a:pPr algn="ctr"/>
            <a:r>
              <a:rPr lang="en-US" sz="2800" dirty="0" smtClean="0"/>
              <a:t>Using QuickBooks </a:t>
            </a:r>
            <a:endParaRPr lang="en-US" sz="2800" dirty="0"/>
          </a:p>
        </p:txBody>
      </p:sp>
    </p:spTree>
    <p:extLst>
      <p:ext uri="{BB962C8B-B14F-4D97-AF65-F5344CB8AC3E}">
        <p14:creationId xmlns:p14="http://schemas.microsoft.com/office/powerpoint/2010/main" val="7430048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4585"/>
            <a:ext cx="8915400" cy="1200329"/>
          </a:xfrm>
          <a:prstGeom prst="rect">
            <a:avLst/>
          </a:prstGeom>
          <a:noFill/>
        </p:spPr>
        <p:txBody>
          <a:bodyPr wrap="square" lIns="91440" tIns="45720" rIns="91440" bIns="45720">
            <a:spAutoFit/>
          </a:bodyPr>
          <a:lstStyle/>
          <a:p>
            <a:pPr algn="ctr"/>
            <a:r>
              <a:rPr lang="en-US" sz="3600" b="1" cap="none" spc="0" dirty="0" smtClean="0">
                <a:ln w="17780" cmpd="sng">
                  <a:solidFill>
                    <a:schemeClr val="accent6"/>
                  </a:solidFill>
                  <a:prstDash val="solid"/>
                  <a:miter lim="800000"/>
                </a:ln>
                <a:solidFill>
                  <a:schemeClr val="tx2">
                    <a:lumMod val="75000"/>
                  </a:schemeClr>
                </a:solidFill>
                <a:effectLst>
                  <a:outerShdw blurRad="50800" algn="tl" rotWithShape="0">
                    <a:srgbClr val="000000"/>
                  </a:outerShdw>
                </a:effectLst>
              </a:rPr>
              <a:t>Worker’s Compensation</a:t>
            </a:r>
          </a:p>
          <a:p>
            <a:pPr algn="ctr"/>
            <a:r>
              <a:rPr lang="en-US" sz="3600" b="1" dirty="0" smtClean="0">
                <a:ln w="17780" cmpd="sng">
                  <a:solidFill>
                    <a:schemeClr val="accent6"/>
                  </a:solidFill>
                  <a:prstDash val="solid"/>
                  <a:miter lim="800000"/>
                </a:ln>
                <a:solidFill>
                  <a:schemeClr val="tx2">
                    <a:lumMod val="75000"/>
                  </a:schemeClr>
                </a:solidFill>
                <a:effectLst>
                  <a:outerShdw blurRad="50800" algn="tl" rotWithShape="0">
                    <a:srgbClr val="000000"/>
                  </a:outerShdw>
                </a:effectLst>
              </a:rPr>
              <a:t>Annual Reporting</a:t>
            </a:r>
            <a:endParaRPr lang="en-US" sz="3600" b="1" cap="none" spc="0" dirty="0">
              <a:ln w="17780" cmpd="sng">
                <a:solidFill>
                  <a:schemeClr val="accent6"/>
                </a:solidFill>
                <a:prstDash val="solid"/>
                <a:miter lim="800000"/>
              </a:ln>
              <a:solidFill>
                <a:schemeClr val="tx2">
                  <a:lumMod val="75000"/>
                </a:schemeClr>
              </a:solidFill>
              <a:effectLst>
                <a:outerShdw blurRad="50800" algn="tl" rotWithShape="0">
                  <a:srgbClr val="000000"/>
                </a:outerShdw>
              </a:effectLst>
            </a:endParaRPr>
          </a:p>
        </p:txBody>
      </p:sp>
      <p:sp>
        <p:nvSpPr>
          <p:cNvPr id="4" name="TextBox 3"/>
          <p:cNvSpPr txBox="1"/>
          <p:nvPr/>
        </p:nvSpPr>
        <p:spPr>
          <a:xfrm>
            <a:off x="762000" y="1447800"/>
            <a:ext cx="7696200" cy="4247317"/>
          </a:xfrm>
          <a:prstGeom prst="rect">
            <a:avLst/>
          </a:prstGeom>
          <a:noFill/>
        </p:spPr>
        <p:txBody>
          <a:bodyPr wrap="square" rtlCol="0">
            <a:spAutoFit/>
          </a:bodyPr>
          <a:lstStyle/>
          <a:p>
            <a:r>
              <a:rPr lang="en-US" dirty="0" smtClean="0"/>
              <a:t>Annually you will have to fill out a payroll report.  Montana State Fund will send the instructions and forms to you or you can register on their website and fill out online.</a:t>
            </a:r>
          </a:p>
          <a:p>
            <a:endParaRPr lang="en-US" dirty="0"/>
          </a:p>
          <a:p>
            <a:r>
              <a:rPr lang="en-US" dirty="0" smtClean="0"/>
              <a:t>The next few slides will show you the instructions and forms that will need to be filled out.  For those of you who use QuickBooks if you run a payroll report for the reporting period it will give you the information you need. (same report created in slides 30-35)</a:t>
            </a:r>
          </a:p>
          <a:p>
            <a:endParaRPr lang="en-US" dirty="0"/>
          </a:p>
          <a:p>
            <a:r>
              <a:rPr lang="en-US" dirty="0" smtClean="0"/>
              <a:t>For those of you who complete your payroll by hand you and use your ledger sheet or excel sheet from the reporting period.  </a:t>
            </a:r>
          </a:p>
          <a:p>
            <a:endParaRPr lang="en-US" dirty="0"/>
          </a:p>
          <a:p>
            <a:r>
              <a:rPr lang="en-US" dirty="0" smtClean="0"/>
              <a:t>Upon Completion and submission of the report the Montana State Fund will send you your bill which can be paid in 3 installments or all at once.</a:t>
            </a:r>
            <a:endParaRPr lang="en-US" dirty="0"/>
          </a:p>
        </p:txBody>
      </p:sp>
    </p:spTree>
    <p:extLst>
      <p:ext uri="{BB962C8B-B14F-4D97-AF65-F5344CB8AC3E}">
        <p14:creationId xmlns:p14="http://schemas.microsoft.com/office/powerpoint/2010/main" val="32223161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214914"/>
            <a:ext cx="4024463" cy="5201883"/>
          </a:xfrm>
          <a:prstGeom prst="rect">
            <a:avLst/>
          </a:prstGeom>
        </p:spPr>
      </p:pic>
      <p:sp>
        <p:nvSpPr>
          <p:cNvPr id="3" name="Rectangle 2"/>
          <p:cNvSpPr/>
          <p:nvPr/>
        </p:nvSpPr>
        <p:spPr>
          <a:xfrm>
            <a:off x="2286000" y="152400"/>
            <a:ext cx="4961615"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Instructions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1240314"/>
            <a:ext cx="3986646" cy="5159188"/>
          </a:xfrm>
          <a:prstGeom prst="rect">
            <a:avLst/>
          </a:prstGeom>
        </p:spPr>
      </p:pic>
      <p:sp>
        <p:nvSpPr>
          <p:cNvPr id="5" name="TextBox 4"/>
          <p:cNvSpPr txBox="1"/>
          <p:nvPr/>
        </p:nvSpPr>
        <p:spPr>
          <a:xfrm>
            <a:off x="1219200" y="6399502"/>
            <a:ext cx="1066800" cy="369332"/>
          </a:xfrm>
          <a:prstGeom prst="rect">
            <a:avLst/>
          </a:prstGeom>
          <a:noFill/>
        </p:spPr>
        <p:txBody>
          <a:bodyPr wrap="square" rtlCol="0">
            <a:spAutoFit/>
          </a:bodyPr>
          <a:lstStyle/>
          <a:p>
            <a:r>
              <a:rPr lang="en-US" dirty="0" smtClean="0"/>
              <a:t>Page 1</a:t>
            </a:r>
            <a:endParaRPr lang="en-US" dirty="0"/>
          </a:p>
        </p:txBody>
      </p:sp>
      <p:sp>
        <p:nvSpPr>
          <p:cNvPr id="6" name="TextBox 5"/>
          <p:cNvSpPr txBox="1"/>
          <p:nvPr/>
        </p:nvSpPr>
        <p:spPr>
          <a:xfrm>
            <a:off x="6095999" y="6416797"/>
            <a:ext cx="1151615" cy="369332"/>
          </a:xfrm>
          <a:prstGeom prst="rect">
            <a:avLst/>
          </a:prstGeom>
          <a:noFill/>
        </p:spPr>
        <p:txBody>
          <a:bodyPr wrap="square" rtlCol="0">
            <a:spAutoFit/>
          </a:bodyPr>
          <a:lstStyle/>
          <a:p>
            <a:r>
              <a:rPr lang="en-US" dirty="0" smtClean="0"/>
              <a:t>Page 2</a:t>
            </a:r>
            <a:endParaRPr lang="en-US" dirty="0"/>
          </a:p>
        </p:txBody>
      </p:sp>
    </p:spTree>
    <p:extLst>
      <p:ext uri="{BB962C8B-B14F-4D97-AF65-F5344CB8AC3E}">
        <p14:creationId xmlns:p14="http://schemas.microsoft.com/office/powerpoint/2010/main" val="87629220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0" y="533400"/>
            <a:ext cx="4239491" cy="54864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495300"/>
            <a:ext cx="4298373" cy="5562600"/>
          </a:xfrm>
          <a:prstGeom prst="rect">
            <a:avLst/>
          </a:prstGeom>
        </p:spPr>
      </p:pic>
      <p:sp>
        <p:nvSpPr>
          <p:cNvPr id="4" name="TextBox 3"/>
          <p:cNvSpPr txBox="1"/>
          <p:nvPr/>
        </p:nvSpPr>
        <p:spPr>
          <a:xfrm>
            <a:off x="1219200" y="6172200"/>
            <a:ext cx="1066800" cy="369332"/>
          </a:xfrm>
          <a:prstGeom prst="rect">
            <a:avLst/>
          </a:prstGeom>
          <a:noFill/>
        </p:spPr>
        <p:txBody>
          <a:bodyPr wrap="square" rtlCol="0">
            <a:spAutoFit/>
          </a:bodyPr>
          <a:lstStyle/>
          <a:p>
            <a:r>
              <a:rPr lang="en-US" dirty="0" smtClean="0"/>
              <a:t>Page 3</a:t>
            </a:r>
            <a:endParaRPr lang="en-US" dirty="0"/>
          </a:p>
        </p:txBody>
      </p:sp>
      <p:sp>
        <p:nvSpPr>
          <p:cNvPr id="5" name="TextBox 4"/>
          <p:cNvSpPr txBox="1"/>
          <p:nvPr/>
        </p:nvSpPr>
        <p:spPr>
          <a:xfrm>
            <a:off x="6248400" y="6138333"/>
            <a:ext cx="1066800" cy="369332"/>
          </a:xfrm>
          <a:prstGeom prst="rect">
            <a:avLst/>
          </a:prstGeom>
          <a:noFill/>
        </p:spPr>
        <p:txBody>
          <a:bodyPr wrap="square" rtlCol="0">
            <a:spAutoFit/>
          </a:bodyPr>
          <a:lstStyle/>
          <a:p>
            <a:r>
              <a:rPr lang="en-US" dirty="0" smtClean="0"/>
              <a:t>Page 4</a:t>
            </a:r>
            <a:endParaRPr lang="en-US" dirty="0"/>
          </a:p>
        </p:txBody>
      </p:sp>
    </p:spTree>
    <p:extLst>
      <p:ext uri="{BB962C8B-B14F-4D97-AF65-F5344CB8AC3E}">
        <p14:creationId xmlns:p14="http://schemas.microsoft.com/office/powerpoint/2010/main" val="105616983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600" y="457200"/>
            <a:ext cx="4357255" cy="5638800"/>
          </a:xfrm>
          <a:prstGeom prst="rect">
            <a:avLst/>
          </a:prstGeom>
        </p:spPr>
      </p:pic>
      <p:sp>
        <p:nvSpPr>
          <p:cNvPr id="3" name="TextBox 2"/>
          <p:cNvSpPr txBox="1"/>
          <p:nvPr/>
        </p:nvSpPr>
        <p:spPr>
          <a:xfrm>
            <a:off x="1718733" y="6172200"/>
            <a:ext cx="1066800" cy="369332"/>
          </a:xfrm>
          <a:prstGeom prst="rect">
            <a:avLst/>
          </a:prstGeom>
          <a:noFill/>
        </p:spPr>
        <p:txBody>
          <a:bodyPr wrap="square" rtlCol="0">
            <a:spAutoFit/>
          </a:bodyPr>
          <a:lstStyle/>
          <a:p>
            <a:r>
              <a:rPr lang="en-US" dirty="0" smtClean="0"/>
              <a:t>Page 5</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526676"/>
            <a:ext cx="4249882" cy="5499847"/>
          </a:xfrm>
          <a:prstGeom prst="rect">
            <a:avLst/>
          </a:prstGeom>
        </p:spPr>
      </p:pic>
      <p:sp>
        <p:nvSpPr>
          <p:cNvPr id="5" name="TextBox 4"/>
          <p:cNvSpPr txBox="1"/>
          <p:nvPr/>
        </p:nvSpPr>
        <p:spPr>
          <a:xfrm>
            <a:off x="6553200" y="6173801"/>
            <a:ext cx="1066800" cy="369332"/>
          </a:xfrm>
          <a:prstGeom prst="rect">
            <a:avLst/>
          </a:prstGeom>
          <a:noFill/>
        </p:spPr>
        <p:txBody>
          <a:bodyPr wrap="square" rtlCol="0">
            <a:spAutoFit/>
          </a:bodyPr>
          <a:lstStyle/>
          <a:p>
            <a:r>
              <a:rPr lang="en-US" dirty="0" smtClean="0"/>
              <a:t>Page 6</a:t>
            </a:r>
            <a:endParaRPr lang="en-US" dirty="0"/>
          </a:p>
        </p:txBody>
      </p:sp>
    </p:spTree>
    <p:extLst>
      <p:ext uri="{BB962C8B-B14F-4D97-AF65-F5344CB8AC3E}">
        <p14:creationId xmlns:p14="http://schemas.microsoft.com/office/powerpoint/2010/main" val="273854994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133" y="1371600"/>
            <a:ext cx="4122500" cy="5334000"/>
          </a:xfrm>
          <a:prstGeom prst="rect">
            <a:avLst/>
          </a:prstGeom>
        </p:spPr>
      </p:pic>
      <p:sp>
        <p:nvSpPr>
          <p:cNvPr id="3" name="Rectangle 2"/>
          <p:cNvSpPr/>
          <p:nvPr/>
        </p:nvSpPr>
        <p:spPr>
          <a:xfrm>
            <a:off x="220133" y="300335"/>
            <a:ext cx="8412880"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Payroll Report Forms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0" y="1304734"/>
            <a:ext cx="4174179" cy="5400866"/>
          </a:xfrm>
          <a:prstGeom prst="rect">
            <a:avLst/>
          </a:prstGeom>
        </p:spPr>
      </p:pic>
    </p:spTree>
    <p:extLst>
      <p:ext uri="{BB962C8B-B14F-4D97-AF65-F5344CB8AC3E}">
        <p14:creationId xmlns:p14="http://schemas.microsoft.com/office/powerpoint/2010/main" val="138300443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479" y="152400"/>
            <a:ext cx="8929047" cy="2585323"/>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Monthly Retirement &amp;</a:t>
            </a:r>
          </a:p>
          <a:p>
            <a:pPr algn="ctr"/>
            <a:r>
              <a:rPr lang="en-US" sz="5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Health Insurance </a:t>
            </a:r>
          </a:p>
          <a:p>
            <a:pPr algn="ctr"/>
            <a:r>
              <a:rPr lang="en-US" sz="5400"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Reporting &amp; Payments</a:t>
            </a:r>
            <a:endParaRPr lang="en-US" sz="5400" b="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3" name="TextBox 2"/>
          <p:cNvSpPr txBox="1"/>
          <p:nvPr/>
        </p:nvSpPr>
        <p:spPr>
          <a:xfrm>
            <a:off x="685800" y="3276600"/>
            <a:ext cx="8001000" cy="923330"/>
          </a:xfrm>
          <a:prstGeom prst="rect">
            <a:avLst/>
          </a:prstGeom>
          <a:noFill/>
        </p:spPr>
        <p:txBody>
          <a:bodyPr wrap="square" rtlCol="0">
            <a:spAutoFit/>
          </a:bodyPr>
          <a:lstStyle/>
          <a:p>
            <a:r>
              <a:rPr lang="en-US" dirty="0" smtClean="0"/>
              <a:t>Note: This section or parts of it may not apply to your district.  Districts use a lot of different options when it comes to their employee benefits.  </a:t>
            </a:r>
            <a:endParaRPr lang="en-US" dirty="0"/>
          </a:p>
        </p:txBody>
      </p:sp>
    </p:spTree>
    <p:extLst>
      <p:ext uri="{BB962C8B-B14F-4D97-AF65-F5344CB8AC3E}">
        <p14:creationId xmlns:p14="http://schemas.microsoft.com/office/powerpoint/2010/main" val="373439041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165086"/>
            <a:ext cx="8686800" cy="1754326"/>
          </a:xfrm>
          <a:prstGeom prst="rect">
            <a:avLst/>
          </a:prstGeom>
          <a:noFill/>
        </p:spPr>
        <p:txBody>
          <a:bodyPr wrap="square" rtlCol="0">
            <a:spAutoFit/>
          </a:bodyPr>
          <a:lstStyle/>
          <a:p>
            <a:r>
              <a:rPr lang="en-US" dirty="0" smtClean="0"/>
              <a:t>For those districts that use Montana Public Employees</a:t>
            </a:r>
          </a:p>
          <a:p>
            <a:pPr lvl="0"/>
            <a:r>
              <a:rPr lang="en-US" b="1" dirty="0" smtClean="0">
                <a:solidFill>
                  <a:prstClr val="black"/>
                </a:solidFill>
              </a:rPr>
              <a:t>Montana </a:t>
            </a:r>
            <a:r>
              <a:rPr lang="en-US" b="1" dirty="0">
                <a:solidFill>
                  <a:prstClr val="black"/>
                </a:solidFill>
              </a:rPr>
              <a:t>Retirement System (PERS or MPERA)</a:t>
            </a:r>
          </a:p>
          <a:p>
            <a:pPr lvl="0"/>
            <a:r>
              <a:rPr lang="en-US" b="1" dirty="0">
                <a:solidFill>
                  <a:prstClr val="black"/>
                </a:solidFill>
              </a:rPr>
              <a:t>http://mpera.mt.gov/index.shtml</a:t>
            </a:r>
          </a:p>
          <a:p>
            <a:pPr lvl="0"/>
            <a:r>
              <a:rPr lang="en-US" dirty="0">
                <a:solidFill>
                  <a:prstClr val="black"/>
                </a:solidFill>
              </a:rPr>
              <a:t>PERS requires monthly payments within 5 working days of payday.  Follow their payment methods per their handbook.</a:t>
            </a:r>
          </a:p>
          <a:p>
            <a:endParaRPr lang="en-US" dirty="0"/>
          </a:p>
        </p:txBody>
      </p:sp>
      <p:sp>
        <p:nvSpPr>
          <p:cNvPr id="3" name="Rectangle 2"/>
          <p:cNvSpPr/>
          <p:nvPr/>
        </p:nvSpPr>
        <p:spPr>
          <a:xfrm>
            <a:off x="506613" y="103257"/>
            <a:ext cx="7281160" cy="707886"/>
          </a:xfrm>
          <a:prstGeom prst="rect">
            <a:avLst/>
          </a:prstGeom>
          <a:noFill/>
        </p:spPr>
        <p:txBody>
          <a:bodyPr wrap="none" lIns="91440" tIns="45720" rIns="91440" bIns="45720">
            <a:spAutoFit/>
          </a:bodyPr>
          <a:lstStyle/>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Retirement Information:</a:t>
            </a:r>
            <a:endParaRPr lang="en-US"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95961202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0"/>
            <a:ext cx="8186857" cy="707886"/>
          </a:xfrm>
          <a:prstGeom prst="rect">
            <a:avLst/>
          </a:prstGeom>
          <a:noFill/>
        </p:spPr>
        <p:txBody>
          <a:bodyPr wrap="none" lIns="91440" tIns="45720" rIns="91440" bIns="45720">
            <a:spAutoFit/>
          </a:bodyPr>
          <a:lstStyle/>
          <a:p>
            <a:pPr algn="ctr"/>
            <a:r>
              <a:rPr lang="en-US" sz="4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Hea</a:t>
            </a:r>
            <a:r>
              <a:rPr lang="en-US"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lth Insurance Reporting</a:t>
            </a:r>
            <a:endParaRPr lang="en-US" sz="4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609600"/>
            <a:ext cx="4707082" cy="6091517"/>
          </a:xfrm>
          <a:prstGeom prst="rect">
            <a:avLst/>
          </a:prstGeom>
        </p:spPr>
      </p:pic>
      <p:sp>
        <p:nvSpPr>
          <p:cNvPr id="4" name="TextBox 3"/>
          <p:cNvSpPr txBox="1"/>
          <p:nvPr/>
        </p:nvSpPr>
        <p:spPr>
          <a:xfrm>
            <a:off x="5562599" y="838200"/>
            <a:ext cx="3081457" cy="1200329"/>
          </a:xfrm>
          <a:prstGeom prst="rect">
            <a:avLst/>
          </a:prstGeom>
          <a:noFill/>
        </p:spPr>
        <p:txBody>
          <a:bodyPr wrap="square" rtlCol="0">
            <a:spAutoFit/>
          </a:bodyPr>
          <a:lstStyle/>
          <a:p>
            <a:r>
              <a:rPr lang="en-US" dirty="0" smtClean="0"/>
              <a:t>Here is a chart to help you figure out which coverages are to </a:t>
            </a:r>
            <a:r>
              <a:rPr lang="en-US" smtClean="0"/>
              <a:t>be reported on your W-2’s.</a:t>
            </a:r>
            <a:endParaRPr lang="en-US" dirty="0"/>
          </a:p>
        </p:txBody>
      </p:sp>
    </p:spTree>
    <p:extLst>
      <p:ext uri="{BB962C8B-B14F-4D97-AF65-F5344CB8AC3E}">
        <p14:creationId xmlns:p14="http://schemas.microsoft.com/office/powerpoint/2010/main" val="31279466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7690" r="9149" b="9616"/>
          <a:stretch/>
        </p:blipFill>
        <p:spPr>
          <a:xfrm>
            <a:off x="228600" y="138003"/>
            <a:ext cx="5196689" cy="2684352"/>
          </a:xfrm>
          <a:prstGeom prst="rect">
            <a:avLst/>
          </a:prstGeom>
        </p:spPr>
      </p:pic>
      <p:sp>
        <p:nvSpPr>
          <p:cNvPr id="3" name="Oval 2"/>
          <p:cNvSpPr/>
          <p:nvPr/>
        </p:nvSpPr>
        <p:spPr>
          <a:xfrm>
            <a:off x="381000" y="918803"/>
            <a:ext cx="3657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8709" y="743015"/>
            <a:ext cx="1066800" cy="58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38800" y="109773"/>
            <a:ext cx="2667000" cy="923330"/>
          </a:xfrm>
          <a:prstGeom prst="rect">
            <a:avLst/>
          </a:prstGeom>
          <a:noFill/>
        </p:spPr>
        <p:txBody>
          <a:bodyPr wrap="square" rtlCol="0">
            <a:spAutoFit/>
          </a:bodyPr>
          <a:lstStyle/>
          <a:p>
            <a:r>
              <a:rPr lang="en-US" dirty="0" smtClean="0"/>
              <a:t>Next select the company and click on OPEN.</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5522" t="6214" r="9289" b="16539"/>
          <a:stretch/>
        </p:blipFill>
        <p:spPr>
          <a:xfrm>
            <a:off x="5137853" y="3033275"/>
            <a:ext cx="3992558" cy="2057413"/>
          </a:xfrm>
          <a:prstGeom prst="rect">
            <a:avLst/>
          </a:prstGeom>
        </p:spPr>
      </p:pic>
      <p:sp>
        <p:nvSpPr>
          <p:cNvPr id="7" name="TextBox 6"/>
          <p:cNvSpPr txBox="1"/>
          <p:nvPr/>
        </p:nvSpPr>
        <p:spPr>
          <a:xfrm>
            <a:off x="7020963" y="1033103"/>
            <a:ext cx="1905000" cy="2031325"/>
          </a:xfrm>
          <a:prstGeom prst="rect">
            <a:avLst/>
          </a:prstGeom>
          <a:noFill/>
        </p:spPr>
        <p:txBody>
          <a:bodyPr wrap="square" rtlCol="0">
            <a:spAutoFit/>
          </a:bodyPr>
          <a:lstStyle/>
          <a:p>
            <a:r>
              <a:rPr lang="en-US" dirty="0" smtClean="0"/>
              <a:t>Enter your company password and click OK, this will take you to your home screen</a:t>
            </a: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4449401"/>
            <a:ext cx="1066800" cy="58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822" y="4296772"/>
            <a:ext cx="4389501" cy="2379932"/>
          </a:xfrm>
          <a:prstGeom prst="rect">
            <a:avLst/>
          </a:prstGeom>
        </p:spPr>
      </p:pic>
      <p:sp>
        <p:nvSpPr>
          <p:cNvPr id="10" name="TextBox 9"/>
          <p:cNvSpPr txBox="1"/>
          <p:nvPr/>
        </p:nvSpPr>
        <p:spPr>
          <a:xfrm>
            <a:off x="609600" y="3886200"/>
            <a:ext cx="1828800" cy="369332"/>
          </a:xfrm>
          <a:prstGeom prst="rect">
            <a:avLst/>
          </a:prstGeom>
          <a:noFill/>
        </p:spPr>
        <p:txBody>
          <a:bodyPr wrap="square" rtlCol="0">
            <a:spAutoFit/>
          </a:bodyPr>
          <a:lstStyle/>
          <a:p>
            <a:r>
              <a:rPr lang="en-US" dirty="0" smtClean="0"/>
              <a:t>Home screen</a:t>
            </a:r>
            <a:endParaRPr lang="en-US" dirty="0"/>
          </a:p>
        </p:txBody>
      </p:sp>
    </p:spTree>
    <p:extLst>
      <p:ext uri="{BB962C8B-B14F-4D97-AF65-F5344CB8AC3E}">
        <p14:creationId xmlns:p14="http://schemas.microsoft.com/office/powerpoint/2010/main" val="28081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Spring</Template>
  <TotalTime>1539</TotalTime>
  <Words>2966</Words>
  <Application>Microsoft Office PowerPoint</Application>
  <PresentationFormat>On-screen Show (4:3)</PresentationFormat>
  <Paragraphs>268</Paragraphs>
  <Slides>87</Slides>
  <Notes>0</Notes>
  <HiddenSlides>0</HiddenSlides>
  <MMClips>0</MMClips>
  <ScaleCrop>false</ScaleCrop>
  <HeadingPairs>
    <vt:vector size="4" baseType="variant">
      <vt:variant>
        <vt:lpstr>Theme</vt:lpstr>
      </vt:variant>
      <vt:variant>
        <vt:i4>1</vt:i4>
      </vt:variant>
      <vt:variant>
        <vt:lpstr>Slide Titles</vt:lpstr>
      </vt:variant>
      <vt:variant>
        <vt:i4>87</vt:i4>
      </vt:variant>
    </vt:vector>
  </HeadingPairs>
  <TitlesOfParts>
    <vt:vector size="88" baseType="lpstr">
      <vt:lpstr>Spring</vt:lpstr>
      <vt:lpstr>PowerPoint Presentation</vt:lpstr>
      <vt:lpstr>Paying Payroll Liabilities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QUICKBOOKS</dc:title>
  <dc:creator>Petroleum County Conservation District</dc:creator>
  <cp:lastModifiedBy>Petroleum County Conservation District</cp:lastModifiedBy>
  <cp:revision>138</cp:revision>
  <dcterms:created xsi:type="dcterms:W3CDTF">2014-10-22T17:51:23Z</dcterms:created>
  <dcterms:modified xsi:type="dcterms:W3CDTF">2015-04-15T16:05:30Z</dcterms:modified>
</cp:coreProperties>
</file>